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0" r:id="rId14"/>
    <p:sldId id="268" r:id="rId15"/>
    <p:sldId id="301" r:id="rId16"/>
    <p:sldId id="267" r:id="rId17"/>
    <p:sldId id="269" r:id="rId18"/>
    <p:sldId id="270" r:id="rId19"/>
    <p:sldId id="271" r:id="rId20"/>
    <p:sldId id="272" r:id="rId21"/>
    <p:sldId id="274" r:id="rId22"/>
    <p:sldId id="275" r:id="rId23"/>
    <p:sldId id="273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10160000" cy="7620000"/>
  <p:notesSz cx="6858000" cy="9144000"/>
  <p:defaultTextStyle>
    <a:lvl1pPr algn="ctr" defTabSz="457200">
      <a:defRPr sz="3200">
        <a:latin typeface="+mn-lt"/>
        <a:ea typeface="+mn-ea"/>
        <a:cs typeface="+mn-cs"/>
        <a:sym typeface="Gill Sans"/>
      </a:defRPr>
    </a:lvl1pPr>
    <a:lvl2pPr indent="266700" algn="ctr" defTabSz="457200">
      <a:defRPr sz="3200">
        <a:latin typeface="+mn-lt"/>
        <a:ea typeface="+mn-ea"/>
        <a:cs typeface="+mn-cs"/>
        <a:sym typeface="Gill Sans"/>
      </a:defRPr>
    </a:lvl2pPr>
    <a:lvl3pPr indent="533400" algn="ctr" defTabSz="457200">
      <a:defRPr sz="3200">
        <a:latin typeface="+mn-lt"/>
        <a:ea typeface="+mn-ea"/>
        <a:cs typeface="+mn-cs"/>
        <a:sym typeface="Gill Sans"/>
      </a:defRPr>
    </a:lvl3pPr>
    <a:lvl4pPr indent="800100" algn="ctr" defTabSz="457200">
      <a:defRPr sz="3200">
        <a:latin typeface="+mn-lt"/>
        <a:ea typeface="+mn-ea"/>
        <a:cs typeface="+mn-cs"/>
        <a:sym typeface="Gill Sans"/>
      </a:defRPr>
    </a:lvl4pPr>
    <a:lvl5pPr indent="1066800" algn="ctr" defTabSz="457200">
      <a:defRPr sz="3200">
        <a:latin typeface="+mn-lt"/>
        <a:ea typeface="+mn-ea"/>
        <a:cs typeface="+mn-cs"/>
        <a:sym typeface="Gill Sans"/>
      </a:defRPr>
    </a:lvl5pPr>
    <a:lvl6pPr indent="1333500" algn="ctr" defTabSz="457200">
      <a:defRPr sz="3200">
        <a:latin typeface="+mn-lt"/>
        <a:ea typeface="+mn-ea"/>
        <a:cs typeface="+mn-cs"/>
        <a:sym typeface="Gill Sans"/>
      </a:defRPr>
    </a:lvl6pPr>
    <a:lvl7pPr indent="1612900" algn="ctr" defTabSz="457200">
      <a:defRPr sz="3200">
        <a:latin typeface="+mn-lt"/>
        <a:ea typeface="+mn-ea"/>
        <a:cs typeface="+mn-cs"/>
        <a:sym typeface="Gill Sans"/>
      </a:defRPr>
    </a:lvl7pPr>
    <a:lvl8pPr indent="1879600" algn="ctr" defTabSz="457200">
      <a:defRPr sz="3200">
        <a:latin typeface="+mn-lt"/>
        <a:ea typeface="+mn-ea"/>
        <a:cs typeface="+mn-cs"/>
        <a:sym typeface="Gill Sans"/>
      </a:defRPr>
    </a:lvl8pPr>
    <a:lvl9pPr indent="2146300" algn="ctr" defTabSz="457200">
      <a:defRPr sz="3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5573"/>
    <a:srgbClr val="B21722"/>
    <a:srgbClr val="14AE45"/>
    <a:srgbClr val="5DED1C"/>
    <a:srgbClr val="115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4" autoAdjust="0"/>
  </p:normalViewPr>
  <p:slideViewPr>
    <p:cSldViewPr snapToGrid="0" snapToObjects="1">
      <p:cViewPr>
        <p:scale>
          <a:sx n="63" d="100"/>
          <a:sy n="63" d="100"/>
        </p:scale>
        <p:origin x="-640" y="-416"/>
      </p:cViewPr>
      <p:guideLst>
        <p:guide orient="horz" pos="2400"/>
        <p:guide pos="3200"/>
      </p:guideLst>
    </p:cSldViewPr>
  </p:slideViewPr>
  <p:outlineViewPr>
    <p:cViewPr>
      <p:scale>
        <a:sx n="33" d="100"/>
        <a:sy n="33" d="100"/>
      </p:scale>
      <p:origin x="0" y="31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84581-DA2C-A341-BB3B-C1CA9969E30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5D8AF-CC94-E04D-9379-8EFB0B2FF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59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3072537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3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 lvl="0">
              <a:defRPr sz="1800"/>
            </a:pPr>
            <a:r>
              <a:rPr sz="54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/>
            </a:pPr>
            <a:r>
              <a:rPr sz="2600"/>
              <a:t>Body Level Three</a:t>
            </a:r>
          </a:p>
          <a:p>
            <a:pPr lvl="3">
              <a:defRPr sz="1800"/>
            </a:pPr>
            <a:r>
              <a:rPr sz="2600"/>
              <a:t>Body Level Four</a:t>
            </a:r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 lvl="0">
              <a:defRPr sz="1800"/>
            </a:pPr>
            <a:r>
              <a:rPr sz="54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/>
            </a:pPr>
            <a:r>
              <a:rPr sz="2600"/>
              <a:t>Body Level Three</a:t>
            </a:r>
          </a:p>
          <a:p>
            <a:pPr lvl="3">
              <a:defRPr sz="1800"/>
            </a:pPr>
            <a:r>
              <a:rPr sz="2600"/>
              <a:t>Body Level Four</a:t>
            </a:r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3700"/>
              </a:spcBef>
            </a:lvl1pPr>
            <a:lvl2pPr>
              <a:spcBef>
                <a:spcPts val="3700"/>
              </a:spcBef>
            </a:lvl2pPr>
            <a:lvl3pPr>
              <a:spcBef>
                <a:spcPts val="3700"/>
              </a:spcBef>
            </a:lvl3pPr>
            <a:lvl4pPr>
              <a:spcBef>
                <a:spcPts val="3700"/>
              </a:spcBef>
            </a:lvl4pPr>
            <a:lvl5pPr>
              <a:spcBef>
                <a:spcPts val="3700"/>
              </a:spcBef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115B3F"/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algn="ctr" defTabSz="457200">
        <a:defRPr sz="6400">
          <a:latin typeface="+mn-lt"/>
          <a:ea typeface="+mn-ea"/>
          <a:cs typeface="+mn-cs"/>
          <a:sym typeface="Gill Sans"/>
        </a:defRPr>
      </a:lvl1pPr>
      <a:lvl2pPr indent="228600" algn="ctr" defTabSz="457200">
        <a:defRPr sz="6400">
          <a:latin typeface="+mn-lt"/>
          <a:ea typeface="+mn-ea"/>
          <a:cs typeface="+mn-cs"/>
          <a:sym typeface="Gill Sans"/>
        </a:defRPr>
      </a:lvl2pPr>
      <a:lvl3pPr indent="457200" algn="ctr" defTabSz="457200">
        <a:defRPr sz="6400">
          <a:latin typeface="+mn-lt"/>
          <a:ea typeface="+mn-ea"/>
          <a:cs typeface="+mn-cs"/>
          <a:sym typeface="Gill Sans"/>
        </a:defRPr>
      </a:lvl3pPr>
      <a:lvl4pPr indent="685800" algn="ctr" defTabSz="457200">
        <a:defRPr sz="6400">
          <a:latin typeface="+mn-lt"/>
          <a:ea typeface="+mn-ea"/>
          <a:cs typeface="+mn-cs"/>
          <a:sym typeface="Gill Sans"/>
        </a:defRPr>
      </a:lvl4pPr>
      <a:lvl5pPr indent="914400" algn="ctr" defTabSz="457200">
        <a:defRPr sz="6400">
          <a:latin typeface="+mn-lt"/>
          <a:ea typeface="+mn-ea"/>
          <a:cs typeface="+mn-cs"/>
          <a:sym typeface="Gill Sans"/>
        </a:defRPr>
      </a:lvl5pPr>
      <a:lvl6pPr indent="1143000" algn="ctr" defTabSz="457200">
        <a:defRPr sz="6400">
          <a:latin typeface="+mn-lt"/>
          <a:ea typeface="+mn-ea"/>
          <a:cs typeface="+mn-cs"/>
          <a:sym typeface="Gill Sans"/>
        </a:defRPr>
      </a:lvl6pPr>
      <a:lvl7pPr indent="1371600" algn="ctr" defTabSz="457200">
        <a:defRPr sz="6400">
          <a:latin typeface="+mn-lt"/>
          <a:ea typeface="+mn-ea"/>
          <a:cs typeface="+mn-cs"/>
          <a:sym typeface="Gill Sans"/>
        </a:defRPr>
      </a:lvl7pPr>
      <a:lvl8pPr indent="1600200" algn="ctr" defTabSz="457200">
        <a:defRPr sz="6400">
          <a:latin typeface="+mn-lt"/>
          <a:ea typeface="+mn-ea"/>
          <a:cs typeface="+mn-cs"/>
          <a:sym typeface="Gill Sans"/>
        </a:defRPr>
      </a:lvl8pPr>
      <a:lvl9pPr indent="1828800" algn="ctr" defTabSz="457200">
        <a:defRPr sz="6400">
          <a:latin typeface="+mn-lt"/>
          <a:ea typeface="+mn-ea"/>
          <a:cs typeface="+mn-cs"/>
          <a:sym typeface="Gill Sans"/>
        </a:defRPr>
      </a:lvl9pPr>
    </p:titleStyle>
    <p:bodyStyle>
      <a:lvl1pPr marL="6985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0414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3843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17399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0828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4257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27686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1115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4544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4.wdp"/><Relationship Id="rId5" Type="http://schemas.openxmlformats.org/officeDocument/2006/relationships/image" Target="../media/image46.jpeg"/><Relationship Id="rId6" Type="http://schemas.microsoft.com/office/2007/relationships/hdphoto" Target="../media/hdphoto5.wdp"/><Relationship Id="rId7" Type="http://schemas.openxmlformats.org/officeDocument/2006/relationships/image" Target="../media/image47.jpeg"/><Relationship Id="rId8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S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30" y1="50369" x2="73930" y2="50369"/>
                        <a14:foregroundMark x1="67964" y1="51351" x2="67964" y2="51351"/>
                        <a14:foregroundMark x1="63943" y1="52334" x2="63943" y2="52334"/>
                        <a14:foregroundMark x1="46304" y1="53071" x2="46304" y2="53071"/>
                        <a14:foregroundMark x1="40078" y1="61671" x2="40078" y2="61671"/>
                        <a14:foregroundMark x1="35668" y1="62899" x2="35668" y2="62899"/>
                        <a14:foregroundMark x1="31647" y1="27273" x2="31647" y2="27273"/>
                        <a14:foregroundMark x1="17639" y1="25799" x2="17639" y2="25799"/>
                        <a14:foregroundMark x1="29183" y1="46437" x2="29183" y2="46437"/>
                        <a14:foregroundMark x1="5577" y1="36118" x2="5577" y2="36118"/>
                        <a14:foregroundMark x1="3372" y1="46192" x2="3372" y2="46192"/>
                        <a14:foregroundMark x1="26719" y1="33170" x2="26719" y2="33170"/>
                        <a14:foregroundMark x1="27367" y1="55037" x2="27367" y2="55037"/>
                        <a14:foregroundMark x1="19844" y1="78378" x2="19844" y2="78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147" y="2032511"/>
            <a:ext cx="6699250" cy="3536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" y="704549"/>
            <a:ext cx="8910045" cy="1129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99" y="6135515"/>
            <a:ext cx="9405081" cy="8797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57200" y="560769"/>
            <a:ext cx="9245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en-US" sz="4400" b="1" dirty="0" smtClean="0">
                <a:latin typeface="Goudy Old Style"/>
                <a:cs typeface="Goudy Old Style"/>
              </a:rPr>
              <a:t>G</a:t>
            </a:r>
            <a:r>
              <a:rPr sz="4400" b="1" dirty="0" smtClean="0">
                <a:latin typeface="Goudy Old Style"/>
                <a:cs typeface="Goudy Old Style"/>
              </a:rPr>
              <a:t>MS </a:t>
            </a:r>
            <a:r>
              <a:rPr lang="en-US" sz="4400" b="1" dirty="0" smtClean="0">
                <a:latin typeface="Goudy Old Style"/>
                <a:cs typeface="Goudy Old Style"/>
              </a:rPr>
              <a:t>H</a:t>
            </a:r>
            <a:r>
              <a:rPr sz="4400" b="1" dirty="0" smtClean="0">
                <a:latin typeface="Goudy Old Style"/>
                <a:cs typeface="Goudy Old Style"/>
              </a:rPr>
              <a:t>as </a:t>
            </a:r>
            <a:r>
              <a:rPr lang="en-US" sz="4400" b="1" dirty="0" smtClean="0">
                <a:latin typeface="Goudy Old Style"/>
                <a:cs typeface="Goudy Old Style"/>
              </a:rPr>
              <a:t>S</a:t>
            </a:r>
            <a:r>
              <a:rPr sz="4400" b="1" dirty="0" smtClean="0">
                <a:latin typeface="Goudy Old Style"/>
                <a:cs typeface="Goudy Old Style"/>
              </a:rPr>
              <a:t>ocial </a:t>
            </a:r>
            <a:r>
              <a:rPr lang="en-US" sz="4400" b="1" dirty="0" smtClean="0">
                <a:latin typeface="Goudy Old Style"/>
                <a:cs typeface="Goudy Old Style"/>
              </a:rPr>
              <a:t>G</a:t>
            </a:r>
            <a:r>
              <a:rPr sz="4400" b="1" dirty="0" smtClean="0">
                <a:latin typeface="Goudy Old Style"/>
                <a:cs typeface="Goudy Old Style"/>
              </a:rPr>
              <a:t>oals </a:t>
            </a:r>
            <a:r>
              <a:rPr lang="en-US" sz="4400" b="1" dirty="0" smtClean="0">
                <a:latin typeface="Goudy Old Style"/>
                <a:cs typeface="Goudy Old Style"/>
              </a:rPr>
              <a:t>B</a:t>
            </a:r>
            <a:r>
              <a:rPr sz="4400" b="1" dirty="0" smtClean="0">
                <a:latin typeface="Goudy Old Style"/>
                <a:cs typeface="Goudy Old Style"/>
              </a:rPr>
              <a:t>ased </a:t>
            </a:r>
            <a:r>
              <a:rPr lang="en-US" sz="4400" b="1" dirty="0" smtClean="0">
                <a:latin typeface="Goudy Old Style"/>
                <a:cs typeface="Goudy Old Style"/>
              </a:rPr>
              <a:t>U</a:t>
            </a:r>
            <a:r>
              <a:rPr sz="4400" b="1" dirty="0" smtClean="0">
                <a:latin typeface="Goudy Old Style"/>
                <a:cs typeface="Goudy Old Style"/>
              </a:rPr>
              <a:t>pon </a:t>
            </a:r>
            <a:r>
              <a:rPr lang="en-US" sz="4400" b="1" dirty="0" smtClean="0">
                <a:latin typeface="Goudy Old Style"/>
                <a:cs typeface="Goudy Old Style"/>
              </a:rPr>
              <a:t>T</a:t>
            </a:r>
            <a:r>
              <a:rPr sz="4400" b="1" dirty="0" smtClean="0">
                <a:latin typeface="Goudy Old Style"/>
                <a:cs typeface="Goudy Old Style"/>
              </a:rPr>
              <a:t>hese </a:t>
            </a:r>
            <a:r>
              <a:rPr lang="en-US" sz="4400" b="1" dirty="0" smtClean="0">
                <a:latin typeface="Goudy Old Style"/>
                <a:cs typeface="Goudy Old Style"/>
              </a:rPr>
              <a:t>Shared</a:t>
            </a:r>
            <a:r>
              <a:rPr sz="4400" b="1" dirty="0" smtClean="0">
                <a:latin typeface="Goudy Old Style"/>
                <a:cs typeface="Goudy Old Style"/>
              </a:rPr>
              <a:t> </a:t>
            </a:r>
            <a:r>
              <a:rPr sz="4400" b="1" dirty="0">
                <a:latin typeface="Goudy Old Style"/>
                <a:cs typeface="Goudy Old Style"/>
              </a:rPr>
              <a:t>Values:</a:t>
            </a:r>
          </a:p>
        </p:txBody>
      </p:sp>
      <p:sp>
        <p:nvSpPr>
          <p:cNvPr id="87" name="Shape 87"/>
          <p:cNvSpPr/>
          <p:nvPr/>
        </p:nvSpPr>
        <p:spPr>
          <a:xfrm>
            <a:off x="4711700" y="5254040"/>
            <a:ext cx="5448300" cy="65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ct val="120000"/>
              </a:lnSpc>
              <a:buClr>
                <a:srgbClr val="000000"/>
              </a:buClr>
              <a:buFont typeface="Arial"/>
              <a:defRPr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Goudy Old Style"/>
                <a:cs typeface="Goudy Old Style"/>
              </a:rPr>
              <a:t>and most importantly </a:t>
            </a:r>
          </a:p>
        </p:txBody>
      </p:sp>
      <p:sp>
        <p:nvSpPr>
          <p:cNvPr id="90" name="Shape 90"/>
          <p:cNvSpPr/>
          <p:nvPr/>
        </p:nvSpPr>
        <p:spPr>
          <a:xfrm>
            <a:off x="5210828" y="2108263"/>
            <a:ext cx="4787900" cy="345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ct val="120000"/>
              </a:lnSpc>
              <a:buClr>
                <a:srgbClr val="000000"/>
              </a:buClr>
              <a:buFont typeface="Arial"/>
              <a:defRPr sz="45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l">
              <a:defRPr sz="1800">
                <a:uFillTx/>
              </a:defRPr>
            </a:pPr>
            <a:r>
              <a:rPr sz="4400" b="1" dirty="0">
                <a:uFill>
                  <a:solidFill/>
                </a:uFill>
                <a:latin typeface="Goudy Old Style"/>
                <a:cs typeface="Goudy Old Style"/>
              </a:rPr>
              <a:t>Be </a:t>
            </a:r>
            <a:r>
              <a:rPr sz="4400" b="1" dirty="0" smtClean="0">
                <a:uFill>
                  <a:solidFill/>
                </a:uFill>
                <a:latin typeface="Goudy Old Style"/>
                <a:cs typeface="Goudy Old Style"/>
              </a:rPr>
              <a:t>Respectful</a:t>
            </a:r>
            <a:endParaRPr lang="en-US" sz="4400" b="1" dirty="0" smtClean="0">
              <a:uFill>
                <a:solidFill/>
              </a:uFill>
              <a:latin typeface="Goudy Old Style"/>
              <a:cs typeface="Goudy Old Style"/>
            </a:endParaRPr>
          </a:p>
          <a:p>
            <a:pPr lvl="0" algn="l">
              <a:defRPr sz="1800">
                <a:uFillTx/>
              </a:defRPr>
            </a:pPr>
            <a:endParaRPr lang="en-US" sz="1000" b="1" dirty="0" smtClean="0">
              <a:uFill>
                <a:solidFill/>
              </a:uFill>
              <a:latin typeface="Goudy Old Style"/>
              <a:cs typeface="Goudy Old Style"/>
            </a:endParaRPr>
          </a:p>
          <a:p>
            <a:pPr algn="l">
              <a:defRPr sz="1800">
                <a:uFillTx/>
              </a:defRPr>
            </a:pPr>
            <a:r>
              <a:rPr lang="en-US" sz="4400" b="1" dirty="0">
                <a:latin typeface="Goudy Old Style"/>
                <a:cs typeface="Goudy Old Style"/>
              </a:rPr>
              <a:t>Be Responsible </a:t>
            </a:r>
          </a:p>
          <a:p>
            <a:pPr algn="l">
              <a:defRPr sz="1800">
                <a:uFillTx/>
              </a:defRPr>
            </a:pPr>
            <a:endParaRPr lang="en-US" sz="1000" b="1" dirty="0" smtClean="0">
              <a:latin typeface="Goudy Old Style"/>
              <a:cs typeface="Goudy Old Style"/>
            </a:endParaRPr>
          </a:p>
          <a:p>
            <a:pPr algn="l">
              <a:defRPr sz="1800">
                <a:uFillTx/>
              </a:defRPr>
            </a:pPr>
            <a:r>
              <a:rPr lang="en-US" sz="4400" b="1" dirty="0" smtClean="0">
                <a:latin typeface="Goudy Old Style"/>
                <a:cs typeface="Goudy Old Style"/>
              </a:rPr>
              <a:t>Be a Problem Solver</a:t>
            </a:r>
            <a:endParaRPr lang="en-US" sz="4400" b="1" dirty="0">
              <a:latin typeface="Goudy Old Style"/>
              <a:cs typeface="Goudy Old Style"/>
            </a:endParaRPr>
          </a:p>
          <a:p>
            <a:pPr lvl="0" algn="l">
              <a:defRPr sz="1800">
                <a:uFillTx/>
              </a:defRPr>
            </a:pPr>
            <a:r>
              <a:rPr sz="3000" dirty="0" smtClean="0">
                <a:uFill>
                  <a:solidFill/>
                </a:uFill>
                <a:latin typeface="Candara"/>
                <a:cs typeface="Candara"/>
              </a:rPr>
              <a:t> </a:t>
            </a:r>
            <a:endParaRPr sz="3000" dirty="0">
              <a:uFill>
                <a:solidFill/>
              </a:uFill>
              <a:latin typeface="Candara"/>
              <a:cs typeface="Candara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3690256" y="6167564"/>
            <a:ext cx="62103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lnSpc>
                <a:spcPct val="120000"/>
              </a:lnSpc>
              <a:buClr>
                <a:srgbClr val="000000"/>
              </a:buClr>
              <a:buFont typeface="Arial"/>
              <a:defRPr sz="45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uFillTx/>
              </a:defRPr>
            </a:pPr>
            <a:r>
              <a:rPr sz="4500" dirty="0">
                <a:ln w="11430"/>
                <a:solidFill>
                  <a:schemeClr val="tx1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>
                  <a:solidFill/>
                </a:uFill>
                <a:latin typeface="Goudy Old Style"/>
                <a:cs typeface="Goudy Old Style"/>
              </a:rPr>
              <a:t>Be a </a:t>
            </a:r>
            <a:r>
              <a:rPr lang="en-US" sz="4500" dirty="0" smtClean="0">
                <a:ln w="11430"/>
                <a:solidFill>
                  <a:schemeClr val="tx1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>
                  <a:solidFill/>
                </a:uFill>
                <a:latin typeface="Goudy Old Style"/>
                <a:cs typeface="Goudy Old Style"/>
              </a:rPr>
              <a:t>Buccaneer!</a:t>
            </a:r>
            <a:endParaRPr sz="4500" dirty="0">
              <a:ln w="11430"/>
              <a:solidFill>
                <a:schemeClr val="tx1"/>
              </a:solidFill>
              <a:effectLst>
                <a:glow rad="101600">
                  <a:schemeClr val="accent2">
                    <a:lumMod val="60000"/>
                    <a:lumOff val="40000"/>
                    <a:alpha val="75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Fill>
                <a:solidFill/>
              </a:uFill>
              <a:latin typeface="Goudy Old Style"/>
              <a:cs typeface="Goudy Old Style"/>
            </a:endParaRPr>
          </a:p>
        </p:txBody>
      </p:sp>
      <p:pic>
        <p:nvPicPr>
          <p:cNvPr id="2" name="Picture 1" descr="CHEYENNE SCHOOL 2012-2013 0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83" y="2667000"/>
            <a:ext cx="4326301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4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4" animBg="1" advAuto="0"/>
      <p:bldP spid="90" grpId="1" animBg="1" advAuto="0"/>
      <p:bldP spid="91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062566" y="324253"/>
            <a:ext cx="79248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sz="4400" b="1" dirty="0">
                <a:latin typeface="Goudy Old Style"/>
                <a:cs typeface="Goudy Old Style"/>
              </a:rPr>
              <a:t>How </a:t>
            </a:r>
            <a:r>
              <a:rPr lang="en-US" sz="4400" b="1" dirty="0" smtClean="0">
                <a:latin typeface="Goudy Old Style"/>
                <a:cs typeface="Goudy Old Style"/>
              </a:rPr>
              <a:t>A</a:t>
            </a:r>
            <a:r>
              <a:rPr sz="4400" b="1" dirty="0" smtClean="0">
                <a:latin typeface="Goudy Old Style"/>
                <a:cs typeface="Goudy Old Style"/>
              </a:rPr>
              <a:t>re </a:t>
            </a:r>
            <a:r>
              <a:rPr lang="en-US" sz="4400" b="1" dirty="0" smtClean="0">
                <a:latin typeface="Goudy Old Style"/>
                <a:cs typeface="Goudy Old Style"/>
              </a:rPr>
              <a:t>S</a:t>
            </a:r>
            <a:r>
              <a:rPr sz="4400" b="1" dirty="0" smtClean="0">
                <a:latin typeface="Goudy Old Style"/>
                <a:cs typeface="Goudy Old Style"/>
              </a:rPr>
              <a:t>tudents </a:t>
            </a:r>
            <a:r>
              <a:rPr lang="en-US" sz="45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oudy Old Style"/>
                <a:ea typeface="Comic Sans MS Bold"/>
                <a:cs typeface="Goudy Old Style"/>
                <a:sym typeface="Comic Sans MS Bold"/>
              </a:rPr>
              <a:t>R</a:t>
            </a:r>
            <a:r>
              <a:rPr sz="45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oudy Old Style"/>
                <a:ea typeface="Comic Sans MS Bold"/>
                <a:cs typeface="Goudy Old Style"/>
                <a:sym typeface="Comic Sans MS Bold"/>
              </a:rPr>
              <a:t>ewarded</a:t>
            </a:r>
            <a:r>
              <a:rPr sz="4400" b="1" dirty="0" smtClean="0">
                <a:latin typeface="Goudy Old Style"/>
                <a:cs typeface="Goudy Old Style"/>
              </a:rPr>
              <a:t>?</a:t>
            </a:r>
            <a:endParaRPr sz="4400" b="1" dirty="0">
              <a:latin typeface="Goudy Old Style"/>
              <a:cs typeface="Goudy Old Style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527355" y="2217468"/>
            <a:ext cx="5109339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742950" lvl="0" indent="-74295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the month</a:t>
            </a:r>
          </a:p>
          <a:p>
            <a:pPr marL="742950" lvl="0" indent="-742950" algn="l">
              <a:buSzPct val="100000"/>
              <a:buAutoNum type="arabicPeriod"/>
              <a:defRPr sz="1800"/>
            </a:pP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chool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-W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ide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incentives</a:t>
            </a:r>
          </a:p>
          <a:p>
            <a:pPr marL="742950" lvl="0" indent="-742950" algn="l">
              <a:buSzPct val="100000"/>
              <a:buAutoNum type="arabicPeriod"/>
              <a:defRPr sz="1800"/>
            </a:pP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Bucs Bounty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drawing 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(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on 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Friday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)</a:t>
            </a:r>
            <a:endParaRPr sz="36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742950" lvl="0" indent="-742950" algn="l">
              <a:buSzPct val="100000"/>
              <a:buAutoNum type="arabicPeriod"/>
              <a:defRPr sz="1800"/>
            </a:pP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xtra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curricular 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   activities</a:t>
            </a:r>
          </a:p>
        </p:txBody>
      </p:sp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5655">
            <a:off x="4890568" y="3537107"/>
            <a:ext cx="4529667" cy="3009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13167" y="1254966"/>
            <a:ext cx="292352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Social Rewards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1248801" y="253241"/>
            <a:ext cx="7937501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3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lang="en-US" sz="3200" b="1" dirty="0" err="1" smtClean="0">
                <a:solidFill>
                  <a:srgbClr val="FFFFFF"/>
                </a:solidFill>
                <a:latin typeface="Goudy Old Style"/>
                <a:cs typeface="Goudy Old Style"/>
              </a:rPr>
              <a:t>Buc</a:t>
            </a:r>
            <a:r>
              <a:rPr lang="en-US"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 Bounty </a:t>
            </a:r>
            <a:r>
              <a:rPr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201</a:t>
            </a:r>
            <a:r>
              <a:rPr lang="en-US"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4 </a:t>
            </a:r>
            <a:r>
              <a:rPr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-</a:t>
            </a:r>
            <a:r>
              <a:rPr lang="en-US"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5</a:t>
            </a:r>
            <a:endParaRPr sz="3200" b="1" dirty="0">
              <a:solidFill>
                <a:srgbClr val="FFFFFF"/>
              </a:solidFill>
              <a:latin typeface="Goudy Old Style"/>
              <a:cs typeface="Goudy Old Style"/>
            </a:endParaRPr>
          </a:p>
        </p:txBody>
      </p:sp>
      <p:pic>
        <p:nvPicPr>
          <p:cNvPr id="2" name="Picture 1" descr="Screen Shot 2014-08-18 at 1.2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30"/>
            <a:ext cx="10160000" cy="56242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 rot="16200000">
            <a:off x="-3004691" y="3534345"/>
            <a:ext cx="7937501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3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3000" b="1" dirty="0">
                <a:latin typeface="Goudy Old Style"/>
                <a:cs typeface="Goudy Old Style"/>
              </a:rPr>
              <a:t>School-wide Incentive Calendar </a:t>
            </a:r>
            <a:r>
              <a:rPr sz="3000" b="1" dirty="0" smtClean="0">
                <a:latin typeface="Goudy Old Style"/>
                <a:cs typeface="Goudy Old Style"/>
              </a:rPr>
              <a:t>201</a:t>
            </a:r>
            <a:r>
              <a:rPr lang="en-US" sz="3000" b="1" dirty="0" smtClean="0">
                <a:latin typeface="Goudy Old Style"/>
                <a:cs typeface="Goudy Old Style"/>
              </a:rPr>
              <a:t>4 </a:t>
            </a:r>
            <a:r>
              <a:rPr sz="3000" b="1" dirty="0" smtClean="0">
                <a:latin typeface="Goudy Old Style"/>
                <a:cs typeface="Goudy Old Style"/>
              </a:rPr>
              <a:t>-</a:t>
            </a:r>
            <a:r>
              <a:rPr lang="en-US" sz="3000" b="1" dirty="0" smtClean="0">
                <a:latin typeface="Goudy Old Style"/>
                <a:cs typeface="Goudy Old Style"/>
              </a:rPr>
              <a:t> </a:t>
            </a:r>
            <a:r>
              <a:rPr sz="3000" b="1" dirty="0" smtClean="0">
                <a:latin typeface="Goudy Old Style"/>
                <a:cs typeface="Goudy Old Style"/>
              </a:rPr>
              <a:t>1</a:t>
            </a:r>
            <a:r>
              <a:rPr lang="en-US" sz="3000" b="1" dirty="0" smtClean="0">
                <a:latin typeface="Goudy Old Style"/>
                <a:cs typeface="Goudy Old Style"/>
              </a:rPr>
              <a:t>5</a:t>
            </a:r>
            <a:endParaRPr sz="3000" b="1" dirty="0">
              <a:latin typeface="Goudy Old Style"/>
              <a:cs typeface="Goudy Old Style"/>
            </a:endParaRPr>
          </a:p>
        </p:txBody>
      </p:sp>
      <p:pic>
        <p:nvPicPr>
          <p:cNvPr id="2" name="Picture 1" descr="Screen Shot 2014-08-18 at 1.3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41" y="181429"/>
            <a:ext cx="7781270" cy="73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71165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028500" y="6589867"/>
            <a:ext cx="826467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4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Entry points for students</a:t>
            </a:r>
          </a:p>
        </p:txBody>
      </p:sp>
      <p:sp>
        <p:nvSpPr>
          <p:cNvPr id="112" name="Shape 112"/>
          <p:cNvSpPr/>
          <p:nvPr/>
        </p:nvSpPr>
        <p:spPr>
          <a:xfrm>
            <a:off x="406400" y="188123"/>
            <a:ext cx="92583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lang="en-US" sz="4400" b="1" dirty="0" smtClean="0">
                <a:latin typeface="Goudy Old Style"/>
                <a:cs typeface="Goudy Old Style"/>
              </a:rPr>
              <a:t>In The Morning Before School:</a:t>
            </a:r>
            <a:endParaRPr sz="4400" b="1" dirty="0">
              <a:latin typeface="Goudy Old Style"/>
              <a:cs typeface="Goudy Old Style"/>
            </a:endParaRPr>
          </a:p>
        </p:txBody>
      </p:sp>
      <p:pic>
        <p:nvPicPr>
          <p:cNvPr id="4" name="Picture 3" descr="IMG_25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25">
            <a:off x="5369985" y="1522315"/>
            <a:ext cx="4369384" cy="3342985"/>
          </a:xfrm>
          <a:prstGeom prst="rect">
            <a:avLst/>
          </a:prstGeom>
        </p:spPr>
      </p:pic>
      <p:pic>
        <p:nvPicPr>
          <p:cNvPr id="5" name="Picture 4" descr="photo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6846">
            <a:off x="719878" y="1458682"/>
            <a:ext cx="4031350" cy="46337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028500" y="5292980"/>
            <a:ext cx="8264673" cy="123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2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ait </a:t>
            </a:r>
            <a:r>
              <a:rPr sz="2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the 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courtyard</a:t>
            </a:r>
            <a:r>
              <a:rPr lang="en-US"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/media/cafeteria/Good Start Room</a:t>
            </a:r>
            <a:endParaRPr sz="26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edia </a:t>
            </a:r>
            <a:r>
              <a:rPr sz="2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center </a:t>
            </a:r>
            <a:r>
              <a:rPr lang="en-US"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will be 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open 7</a:t>
            </a:r>
            <a:r>
              <a:rPr lang="en-US"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:15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</a:t>
            </a:r>
            <a:r>
              <a:rPr sz="2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2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40 after the first few weeks of school</a:t>
            </a:r>
          </a:p>
        </p:txBody>
      </p:sp>
      <p:sp>
        <p:nvSpPr>
          <p:cNvPr id="112" name="Shape 112"/>
          <p:cNvSpPr/>
          <p:nvPr/>
        </p:nvSpPr>
        <p:spPr>
          <a:xfrm>
            <a:off x="406400" y="188123"/>
            <a:ext cx="92583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lang="en-US" sz="4400" b="1" dirty="0" smtClean="0">
                <a:latin typeface="Goudy Old Style"/>
                <a:cs typeface="Goudy Old Style"/>
              </a:rPr>
              <a:t>In The Morning Before School:</a:t>
            </a:r>
            <a:endParaRPr sz="4400" b="1" dirty="0">
              <a:latin typeface="Goudy Old Style"/>
              <a:cs typeface="Goudy Old Style"/>
            </a:endParaRPr>
          </a:p>
        </p:txBody>
      </p:sp>
      <p:pic>
        <p:nvPicPr>
          <p:cNvPr id="2" name="Picture 1" descr="DSC0077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25473"/>
            <a:ext cx="4746799" cy="3154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DSC0094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1365">
            <a:off x="5861754" y="1540040"/>
            <a:ext cx="3593090" cy="3052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3177278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225577" y="770768"/>
            <a:ext cx="8928100" cy="606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97840" lvl="0">
              <a:spcBef>
                <a:spcPts val="2900"/>
              </a:spcBef>
              <a:buClr>
                <a:srgbClr val="FF2600"/>
              </a:buClr>
              <a:buSzPct val="100000"/>
              <a:buFont typeface="Wingdings"/>
              <a:buChar char=""/>
              <a:defRPr sz="1800"/>
            </a:pPr>
            <a:endParaRPr sz="2800" dirty="0"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Goudy Old Style"/>
              <a:cs typeface="Goudy Old Style"/>
            </a:endParaRP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15 am -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First bell 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sounds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, campus is open</a:t>
            </a:r>
            <a:endParaRPr sz="28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40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44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oving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first period</a:t>
            </a: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4</a:t>
            </a:r>
            <a:r>
              <a:rPr lang="en-US"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5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Bell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sounds</a:t>
            </a: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Intercom welcome announcement</a:t>
            </a: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Tune into news for the Pledge of Allegiance</a:t>
            </a: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Four minute transition between classes </a:t>
            </a:r>
          </a:p>
          <a:p>
            <a:pPr marL="955039" lvl="0" algn="l">
              <a:spcBef>
                <a:spcPts val="1200"/>
              </a:spcBef>
              <a:buClr>
                <a:srgbClr val="FFED44"/>
              </a:buClr>
              <a:buFont typeface="Wingdings"/>
              <a:defRPr sz="1800"/>
            </a:pPr>
            <a:r>
              <a:rPr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(</a:t>
            </a:r>
            <a:r>
              <a:rPr lang="en-US"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For </a:t>
            </a:r>
            <a:r>
              <a:rPr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walking </a:t>
            </a:r>
            <a:r>
              <a:rPr sz="2400" dirty="0">
                <a:latin typeface="Goudy Old Style"/>
                <a:ea typeface="Comic Sans MS"/>
                <a:cs typeface="Goudy Old Style"/>
                <a:sym typeface="Comic Sans MS"/>
              </a:rPr>
              <a:t>and restrooms, </a:t>
            </a:r>
            <a:r>
              <a:rPr sz="2400" i="1" dirty="0">
                <a:latin typeface="Goudy Old Style"/>
                <a:ea typeface="Comic Sans MS"/>
                <a:cs typeface="Goudy Old Style"/>
                <a:sym typeface="Comic Sans MS"/>
              </a:rPr>
              <a:t>not</a:t>
            </a:r>
            <a:r>
              <a:rPr sz="2400" dirty="0">
                <a:latin typeface="Goudy Old Style"/>
                <a:ea typeface="Comic Sans MS"/>
                <a:cs typeface="Goudy Old Style"/>
                <a:sym typeface="Comic Sans MS"/>
              </a:rPr>
              <a:t> standing and talking.</a:t>
            </a:r>
            <a:r>
              <a:rPr sz="24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2400" dirty="0">
                <a:latin typeface="Goudy Old Style"/>
                <a:ea typeface="Comic Sans MS"/>
                <a:cs typeface="Goudy Old Style"/>
                <a:sym typeface="Comic Sans MS"/>
              </a:rPr>
              <a:t>Passes during class are issued for emergency </a:t>
            </a:r>
            <a:r>
              <a:rPr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situations</a:t>
            </a:r>
            <a:r>
              <a:rPr lang="en-US"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.</a:t>
            </a:r>
            <a:r>
              <a:rPr sz="2400" dirty="0" smtClean="0">
                <a:latin typeface="Goudy Old Style"/>
                <a:ea typeface="Comic Sans MS"/>
                <a:cs typeface="Goudy Old Style"/>
                <a:sym typeface="Comic Sans MS"/>
              </a:rPr>
              <a:t>)</a:t>
            </a:r>
            <a:endParaRPr sz="2400" dirty="0"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699" lvl="0" indent="-393699" algn="l">
              <a:spcBef>
                <a:spcPts val="17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2:00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PM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-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nd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instructional day, clear campus</a:t>
            </a:r>
          </a:p>
        </p:txBody>
      </p:sp>
      <p:sp>
        <p:nvSpPr>
          <p:cNvPr id="107" name="Shape 107"/>
          <p:cNvSpPr/>
          <p:nvPr/>
        </p:nvSpPr>
        <p:spPr>
          <a:xfrm>
            <a:off x="377924" y="199285"/>
            <a:ext cx="939800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/>
            </a:pPr>
            <a:r>
              <a:rPr lang="en-US" sz="65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  <a:latin typeface="Goudy Old Style"/>
                <a:ea typeface="Goudy Old Style"/>
                <a:cs typeface="Goudy Old Style"/>
                <a:sym typeface="Goudy Old Style"/>
              </a:rPr>
              <a:t>Class Schedule</a:t>
            </a:r>
            <a:endParaRPr sz="6500" b="1" dirty="0">
              <a:solidFill>
                <a:srgbClr val="000000"/>
              </a:solidFill>
              <a:effectLst>
                <a:outerShdw blurRad="38100" dist="22911" dir="1637862" rotWithShape="0">
                  <a:srgbClr val="000000">
                    <a:alpha val="75633"/>
                  </a:srgbClr>
                </a:outerShdw>
              </a:effectLst>
              <a:latin typeface="Goudy Old Style"/>
              <a:ea typeface="Goudy Old Style"/>
              <a:cs typeface="Goudy Old Style"/>
              <a:sym typeface="Goudy Old Style"/>
            </a:endParaRPr>
          </a:p>
        </p:txBody>
      </p:sp>
      <p:pic>
        <p:nvPicPr>
          <p:cNvPr id="2" name="Picture 1" descr="DSC009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484" y="1502833"/>
            <a:ext cx="2313716" cy="3481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44474" y="3659320"/>
            <a:ext cx="9225782" cy="357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lvl="0" algn="l">
              <a:lnSpc>
                <a:spcPct val="80000"/>
              </a:lnSpc>
              <a:spcBef>
                <a:spcPts val="1400"/>
              </a:spcBef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G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ood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start club is located in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3-112 Room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During rainy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weather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 can move inside buildings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early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.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FFED44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Remember that free b</a:t>
            </a:r>
            <a:r>
              <a:rPr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reakfast </a:t>
            </a:r>
            <a:r>
              <a:rPr lang="en-US"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is </a:t>
            </a:r>
            <a:r>
              <a:rPr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available </a:t>
            </a:r>
            <a:r>
              <a:rPr lang="en-US"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to everyone in</a:t>
            </a:r>
            <a:r>
              <a:rPr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3000" dirty="0" smtClean="0">
                <a:latin typeface="Goudy Old Style"/>
                <a:ea typeface="Comic Sans MS"/>
                <a:cs typeface="Goudy Old Style"/>
                <a:sym typeface="Comic Sans MS"/>
              </a:rPr>
              <a:t>the cafeteria each morning.</a:t>
            </a:r>
            <a:endParaRPr sz="3000" dirty="0"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4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enter classrooms at 7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40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A.M.</a:t>
            </a:r>
          </a:p>
        </p:txBody>
      </p:sp>
      <p:sp>
        <p:nvSpPr>
          <p:cNvPr id="6" name="Shape 112"/>
          <p:cNvSpPr/>
          <p:nvPr/>
        </p:nvSpPr>
        <p:spPr>
          <a:xfrm>
            <a:off x="406400" y="188123"/>
            <a:ext cx="92583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lang="en-US" sz="4400" b="1" dirty="0" smtClean="0">
                <a:latin typeface="Goudy Old Style"/>
                <a:cs typeface="Goudy Old Style"/>
              </a:rPr>
              <a:t>In The Morning Before School:</a:t>
            </a:r>
            <a:endParaRPr sz="4400" b="1" dirty="0">
              <a:latin typeface="Goudy Old Style"/>
              <a:cs typeface="Goudy Old Style"/>
            </a:endParaRPr>
          </a:p>
        </p:txBody>
      </p:sp>
      <p:pic>
        <p:nvPicPr>
          <p:cNvPr id="3" name="Picture 2" descr="DSC0112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8652">
            <a:off x="4711888" y="1715411"/>
            <a:ext cx="4922709" cy="2554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 descr="DSC0088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10" y="1343623"/>
            <a:ext cx="4026828" cy="2844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736599" y="5285441"/>
            <a:ext cx="9117733" cy="17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alk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orderly fashion to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lunch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the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cafeteria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rice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lunch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is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$</a:t>
            </a:r>
            <a:r>
              <a:rPr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2.</a:t>
            </a:r>
            <a:r>
              <a:rPr lang="en-US"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6</a:t>
            </a:r>
            <a:r>
              <a:rPr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0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or $3.00</a:t>
            </a:r>
          </a:p>
          <a:p>
            <a:pPr marL="393700" lvl="3" indent="-393700" algn="l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K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now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where to get your choice of food</a:t>
            </a:r>
          </a:p>
        </p:txBody>
      </p:sp>
      <p:sp>
        <p:nvSpPr>
          <p:cNvPr id="124" name="Shape 124"/>
          <p:cNvSpPr/>
          <p:nvPr/>
        </p:nvSpPr>
        <p:spPr>
          <a:xfrm>
            <a:off x="2235200" y="353224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3" name="Picture 2" descr="DSC0089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68" y="2043044"/>
            <a:ext cx="4343768" cy="2680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photo 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4054">
            <a:off x="5387932" y="1877391"/>
            <a:ext cx="4270880" cy="2901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775707" y="4947916"/>
            <a:ext cx="8572500" cy="17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lnSpc>
                <a:spcPct val="80000"/>
              </a:lnSpc>
              <a:spcBef>
                <a:spcPts val="2100"/>
              </a:spcBef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K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now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 lunch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number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what you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want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to eat</a:t>
            </a:r>
            <a:endParaRPr lang="en-US"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responsible for your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trash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and recycling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2235200" y="321474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131" name="IMG_03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400" y="1244600"/>
            <a:ext cx="3479800" cy="335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03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0353" y="1244600"/>
            <a:ext cx="6441347" cy="336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2701" y="87966"/>
            <a:ext cx="9494763" cy="751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MS.jpeg"/>
          <p:cNvPicPr>
            <a:picLocks noChangeAspect="1"/>
          </p:cNvPicPr>
          <p:nvPr/>
        </p:nvPicPr>
        <p:blipFill>
          <a:blip r:embed="rId3">
            <a:alphaModFix amt="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3930" y1="50369" x2="73930" y2="50369"/>
                        <a14:foregroundMark x1="67964" y1="51351" x2="67964" y2="51351"/>
                        <a14:foregroundMark x1="63943" y1="52334" x2="63943" y2="52334"/>
                        <a14:foregroundMark x1="46304" y1="53071" x2="46304" y2="53071"/>
                        <a14:foregroundMark x1="40078" y1="61671" x2="40078" y2="61671"/>
                        <a14:foregroundMark x1="35668" y1="62899" x2="35668" y2="62899"/>
                        <a14:foregroundMark x1="31647" y1="27273" x2="31647" y2="27273"/>
                        <a14:foregroundMark x1="17639" y1="25799" x2="17639" y2="25799"/>
                        <a14:foregroundMark x1="29183" y1="46437" x2="29183" y2="46437"/>
                        <a14:foregroundMark x1="5577" y1="36118" x2="5577" y2="36118"/>
                        <a14:foregroundMark x1="3372" y1="46192" x2="3372" y2="46192"/>
                        <a14:foregroundMark x1="26719" y1="33170" x2="26719" y2="33170"/>
                        <a14:foregroundMark x1="27367" y1="55037" x2="27367" y2="55037"/>
                        <a14:foregroundMark x1="19844" y1="78378" x2="19844" y2="78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7" y="786197"/>
            <a:ext cx="10091287" cy="60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30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777112" y="4200793"/>
            <a:ext cx="8001000" cy="2964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3" indent="-393700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atch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listen for specific directions</a:t>
            </a:r>
          </a:p>
          <a:p>
            <a:pPr marL="393700" lvl="3" indent="-393700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appropriate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voice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and language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3" indent="-393700">
              <a:lnSpc>
                <a:spcPct val="80000"/>
              </a:lnSpc>
              <a:spcBef>
                <a:spcPts val="21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hoose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 seat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stay in that seat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emain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seat until table is called</a:t>
            </a:r>
          </a:p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b="1" u="sng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aise </a:t>
            </a:r>
            <a:r>
              <a:rPr sz="30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hand to ask permission to leave seat</a:t>
            </a:r>
          </a:p>
        </p:txBody>
      </p:sp>
      <p:sp>
        <p:nvSpPr>
          <p:cNvPr id="6" name="Shape 130"/>
          <p:cNvSpPr/>
          <p:nvPr/>
        </p:nvSpPr>
        <p:spPr>
          <a:xfrm>
            <a:off x="2235200" y="192633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PICT00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227" y="1181337"/>
            <a:ext cx="5262180" cy="28408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889000" y="1931559"/>
            <a:ext cx="8013700" cy="328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orgot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lunch or no money?</a:t>
            </a:r>
          </a:p>
          <a:p>
            <a:pPr marL="3937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heese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sandwich &amp; milk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nform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adult, teacher, or administrator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ree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reduced lunch forms can be returned to cashier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hare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table is available </a:t>
            </a:r>
          </a:p>
        </p:txBody>
      </p:sp>
      <p:pic>
        <p:nvPicPr>
          <p:cNvPr id="147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1200" y="4813300"/>
            <a:ext cx="2819400" cy="27130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30"/>
          <p:cNvSpPr/>
          <p:nvPr/>
        </p:nvSpPr>
        <p:spPr>
          <a:xfrm>
            <a:off x="2235200" y="321474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236934" y="5916246"/>
            <a:ext cx="7427489" cy="98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marL="39370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30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 algn="ctr">
              <a:defRPr sz="1800">
                <a:uFillTx/>
              </a:defRPr>
            </a:pPr>
            <a:r>
              <a:rPr sz="3600" b="1" dirty="0">
                <a:uFill>
                  <a:solidFill/>
                </a:uFill>
                <a:latin typeface="Goudy Old Style"/>
                <a:cs typeface="Goudy Old Style"/>
              </a:rPr>
              <a:t>Opened </a:t>
            </a:r>
            <a:r>
              <a:rPr lang="en-US" sz="3600" b="1" dirty="0" smtClean="0">
                <a:uFill>
                  <a:solidFill/>
                </a:uFill>
                <a:latin typeface="Goudy Old Style"/>
                <a:cs typeface="Goudy Old Style"/>
              </a:rPr>
              <a:t>c</a:t>
            </a:r>
            <a:r>
              <a:rPr sz="3600" b="1" dirty="0" smtClean="0">
                <a:uFill>
                  <a:solidFill/>
                </a:uFill>
                <a:latin typeface="Goudy Old Style"/>
                <a:cs typeface="Goudy Old Style"/>
              </a:rPr>
              <a:t>ontainer </a:t>
            </a:r>
            <a:r>
              <a:rPr lang="en-US" sz="3600" b="1" dirty="0" smtClean="0">
                <a:uFill>
                  <a:solidFill/>
                </a:uFill>
                <a:latin typeface="Goudy Old Style"/>
                <a:cs typeface="Goudy Old Style"/>
              </a:rPr>
              <a:t>d</a:t>
            </a:r>
            <a:r>
              <a:rPr sz="3600" b="1" dirty="0" smtClean="0">
                <a:uFill>
                  <a:solidFill/>
                </a:uFill>
                <a:latin typeface="Goudy Old Style"/>
                <a:cs typeface="Goudy Old Style"/>
              </a:rPr>
              <a:t>rinks </a:t>
            </a:r>
            <a:r>
              <a:rPr sz="3600" b="1" dirty="0">
                <a:uFill>
                  <a:solidFill/>
                </a:uFill>
                <a:latin typeface="Goudy Old Style"/>
                <a:cs typeface="Goudy Old Style"/>
              </a:rPr>
              <a:t>&amp; </a:t>
            </a:r>
            <a:r>
              <a:rPr lang="en-US" sz="3600" b="1" dirty="0" smtClean="0">
                <a:uFill>
                  <a:solidFill/>
                </a:uFill>
                <a:latin typeface="Goudy Old Style"/>
                <a:cs typeface="Goudy Old Style"/>
              </a:rPr>
              <a:t>f</a:t>
            </a:r>
            <a:r>
              <a:rPr sz="3600" b="1" dirty="0" smtClean="0">
                <a:uFill>
                  <a:solidFill/>
                </a:uFill>
                <a:latin typeface="Goudy Old Style"/>
                <a:cs typeface="Goudy Old Style"/>
              </a:rPr>
              <a:t>ood </a:t>
            </a:r>
            <a:r>
              <a:rPr sz="3600" b="1" dirty="0">
                <a:uFill>
                  <a:solidFill/>
                </a:uFill>
                <a:latin typeface="Goudy Old Style"/>
                <a:cs typeface="Goudy Old Style"/>
              </a:rPr>
              <a:t>may </a:t>
            </a:r>
            <a:r>
              <a:rPr sz="3600" b="1" u="sng" dirty="0">
                <a:uFill>
                  <a:solidFill/>
                </a:uFill>
                <a:latin typeface="Goudy Old Style"/>
                <a:cs typeface="Goudy Old Style"/>
              </a:rPr>
              <a:t>NOT</a:t>
            </a:r>
            <a:r>
              <a:rPr sz="3600" b="1" dirty="0">
                <a:uFill>
                  <a:solidFill/>
                </a:uFill>
                <a:latin typeface="Goudy Old Style"/>
                <a:cs typeface="Goudy Old Style"/>
              </a:rPr>
              <a:t> leave cafeteria </a:t>
            </a:r>
          </a:p>
        </p:txBody>
      </p:sp>
      <p:pic>
        <p:nvPicPr>
          <p:cNvPr id="152" name="IMG_437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1371600"/>
            <a:ext cx="45720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040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6000" y="1371600"/>
            <a:ext cx="51435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170966" y="4731807"/>
            <a:ext cx="247630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/>
            </a:pPr>
            <a:r>
              <a:rPr sz="3200" dirty="0">
                <a:latin typeface="Goudy Old Style"/>
                <a:cs typeface="Goudy Old Style"/>
              </a:rPr>
              <a:t>December </a:t>
            </a:r>
            <a:r>
              <a:rPr sz="3200" dirty="0" smtClean="0">
                <a:latin typeface="Goudy Old Style"/>
                <a:cs typeface="Goudy Old Style"/>
              </a:rPr>
              <a:t>10</a:t>
            </a:r>
            <a:r>
              <a:rPr sz="3200" baseline="30000" dirty="0" smtClean="0">
                <a:latin typeface="Goudy Old Style"/>
                <a:cs typeface="Goudy Old Style"/>
              </a:rPr>
              <a:t>th</a:t>
            </a:r>
            <a:endParaRPr sz="3200" dirty="0">
              <a:latin typeface="Goudy Old Style"/>
              <a:cs typeface="Goudy Old Style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075961" y="4731807"/>
            <a:ext cx="247630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/>
            </a:pPr>
            <a:r>
              <a:rPr sz="3200" dirty="0">
                <a:latin typeface="Goudy Old Style"/>
                <a:cs typeface="Goudy Old Style"/>
              </a:rPr>
              <a:t>December </a:t>
            </a:r>
            <a:r>
              <a:rPr sz="3200" dirty="0" smtClean="0">
                <a:latin typeface="Goudy Old Style"/>
                <a:cs typeface="Goudy Old Style"/>
              </a:rPr>
              <a:t>18</a:t>
            </a:r>
            <a:r>
              <a:rPr sz="3200" baseline="30000" dirty="0" smtClean="0">
                <a:latin typeface="Goudy Old Style"/>
                <a:cs typeface="Goudy Old Style"/>
              </a:rPr>
              <a:t>th</a:t>
            </a:r>
            <a:endParaRPr sz="3200" dirty="0">
              <a:latin typeface="Goudy Old Style"/>
              <a:cs typeface="Goudy Old Style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8189631" y="3286996"/>
            <a:ext cx="1047003" cy="1458976"/>
          </a:xfrm>
          <a:custGeom>
            <a:avLst/>
            <a:gdLst>
              <a:gd name="connsiteX0" fmla="*/ 0 w 1035240"/>
              <a:gd name="connsiteY0" fmla="*/ 0 h 1458976"/>
              <a:gd name="connsiteX1" fmla="*/ 1035240 w 1035240"/>
              <a:gd name="connsiteY1" fmla="*/ 1458976 h 1458976"/>
              <a:gd name="connsiteX0" fmla="*/ 11763 w 1047003"/>
              <a:gd name="connsiteY0" fmla="*/ 0 h 1458976"/>
              <a:gd name="connsiteX1" fmla="*/ 1047003 w 1047003"/>
              <a:gd name="connsiteY1" fmla="*/ 1458976 h 14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003" h="1458976">
                <a:moveTo>
                  <a:pt x="11763" y="0"/>
                </a:moveTo>
                <a:cubicBezTo>
                  <a:pt x="-106808" y="647594"/>
                  <a:pt x="701923" y="972651"/>
                  <a:pt x="1047003" y="1458976"/>
                </a:cubicBezTo>
              </a:path>
            </a:pathLst>
          </a:custGeom>
          <a:ln w="5715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 rot="20848772">
            <a:off x="5931738" y="1956585"/>
            <a:ext cx="3134347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/>
            </a:pPr>
            <a:r>
              <a:rPr sz="3600" b="1" dirty="0">
                <a:latin typeface="Goudy Old Style"/>
                <a:cs typeface="Goudy Old Style"/>
              </a:rPr>
              <a:t>It is </a:t>
            </a:r>
            <a:r>
              <a:rPr sz="3600" b="1" u="sng" dirty="0">
                <a:latin typeface="Goudy Old Style"/>
                <a:cs typeface="Goudy Old Style"/>
              </a:rPr>
              <a:t>still</a:t>
            </a:r>
            <a:r>
              <a:rPr sz="3600" b="1" dirty="0">
                <a:latin typeface="Goudy Old Style"/>
                <a:cs typeface="Goudy Old Style"/>
              </a:rPr>
              <a:t> </a:t>
            </a:r>
            <a:r>
              <a:rPr sz="3600" b="1" dirty="0" smtClean="0">
                <a:latin typeface="Goudy Old Style"/>
                <a:cs typeface="Goudy Old Style"/>
              </a:rPr>
              <a:t>sticky</a:t>
            </a:r>
            <a:r>
              <a:rPr lang="en-US" sz="3600" b="1" dirty="0" smtClean="0">
                <a:latin typeface="Goudy Old Style"/>
                <a:cs typeface="Goudy Old Style"/>
              </a:rPr>
              <a:t>!!!</a:t>
            </a:r>
            <a:endParaRPr sz="3600" b="1" dirty="0">
              <a:latin typeface="Goudy Old Style"/>
              <a:cs typeface="Goudy Old Style"/>
            </a:endParaRPr>
          </a:p>
        </p:txBody>
      </p:sp>
      <p:sp>
        <p:nvSpPr>
          <p:cNvPr id="11" name="Shape 130"/>
          <p:cNvSpPr/>
          <p:nvPr/>
        </p:nvSpPr>
        <p:spPr>
          <a:xfrm>
            <a:off x="2235200" y="321474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12" name="Shape 157"/>
          <p:cNvSpPr/>
          <p:nvPr/>
        </p:nvSpPr>
        <p:spPr>
          <a:xfrm>
            <a:off x="2600268" y="3502896"/>
            <a:ext cx="1047003" cy="1012662"/>
          </a:xfrm>
          <a:custGeom>
            <a:avLst/>
            <a:gdLst>
              <a:gd name="connsiteX0" fmla="*/ 0 w 1035240"/>
              <a:gd name="connsiteY0" fmla="*/ 0 h 1458976"/>
              <a:gd name="connsiteX1" fmla="*/ 1035240 w 1035240"/>
              <a:gd name="connsiteY1" fmla="*/ 1458976 h 1458976"/>
              <a:gd name="connsiteX0" fmla="*/ 11763 w 1047003"/>
              <a:gd name="connsiteY0" fmla="*/ 0 h 1458976"/>
              <a:gd name="connsiteX1" fmla="*/ 1047003 w 1047003"/>
              <a:gd name="connsiteY1" fmla="*/ 1458976 h 14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003" h="1458976">
                <a:moveTo>
                  <a:pt x="11763" y="0"/>
                </a:moveTo>
                <a:cubicBezTo>
                  <a:pt x="-106808" y="647594"/>
                  <a:pt x="701923" y="972651"/>
                  <a:pt x="1047003" y="1458976"/>
                </a:cubicBezTo>
              </a:path>
            </a:pathLst>
          </a:custGeom>
          <a:ln w="5715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845455" y="656602"/>
            <a:ext cx="8669464" cy="115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lvl="0" algn="l">
              <a:lnSpc>
                <a:spcPct val="80000"/>
              </a:lnSpc>
              <a:spcBef>
                <a:spcPts val="1900"/>
              </a:spcBef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eturn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class using 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appropriate hallways</a:t>
            </a:r>
            <a:endParaRPr sz="36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5" name="Shape 130"/>
          <p:cNvSpPr/>
          <p:nvPr/>
        </p:nvSpPr>
        <p:spPr>
          <a:xfrm>
            <a:off x="2235200" y="321474"/>
            <a:ext cx="56769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Lunch Procedures: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95" y="2152746"/>
            <a:ext cx="6539492" cy="4722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us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596900" y="4572305"/>
            <a:ext cx="8966200" cy="2426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iding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is a privilege (you can lose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this privilege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with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 words and actions) 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 at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your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stop ten minutes early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equests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ride other buses will </a:t>
            </a:r>
            <a:r>
              <a:rPr sz="3000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not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be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granted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due to space and safety concerns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3" name="Picture 2" descr="DSC0112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72" y="1343621"/>
            <a:ext cx="3959603" cy="288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DSC009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3427">
            <a:off x="5201807" y="1550780"/>
            <a:ext cx="4420337" cy="2502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596900" y="847209"/>
            <a:ext cx="8966200" cy="3652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lnSpc>
                <a:spcPct val="80000"/>
              </a:lnSpc>
              <a:spcBef>
                <a:spcPts val="1900"/>
              </a:spcBef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the 2:00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dismissal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time,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proceed directly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your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bus. 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uses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will leave at 2: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0</a:t>
            </a: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8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(with or without you)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V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iolation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transportation regulations endangers the safety of all  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balloons allowed on bus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driver is the boss</a:t>
            </a:r>
          </a:p>
        </p:txBody>
      </p:sp>
      <p:pic>
        <p:nvPicPr>
          <p:cNvPr id="169" name="Picture 16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34282">
            <a:off x="5211715" y="3734128"/>
            <a:ext cx="4324351" cy="2908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us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342900" y="1341677"/>
            <a:ext cx="8013700" cy="205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iddle school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students sit in front,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igh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chool students sit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back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assigned seat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ear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seat belts (when available)</a:t>
            </a:r>
          </a:p>
        </p:txBody>
      </p:sp>
      <p:pic>
        <p:nvPicPr>
          <p:cNvPr id="174" name="Picture 17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246" y="4124370"/>
            <a:ext cx="4343400" cy="292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us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DSC009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5156">
            <a:off x="6450233" y="2320364"/>
            <a:ext cx="3132546" cy="4714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431800" y="1604061"/>
            <a:ext cx="5366026" cy="279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se indoor voice</a:t>
            </a: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and appropriate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language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food or drink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K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eep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hands,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legs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,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belongings to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yourself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inside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bus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827709" y="5082031"/>
            <a:ext cx="8547100" cy="141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lnSpc>
                <a:spcPct val="80000"/>
              </a:lnSpc>
              <a:spcBef>
                <a:spcPts val="1700"/>
              </a:spcBef>
              <a:buClr>
                <a:srgbClr val="FCE365"/>
              </a:buClr>
              <a:buFont typeface="Wingdings"/>
              <a:defRPr sz="1800"/>
            </a:pPr>
            <a:r>
              <a:rPr sz="3000" u="sng" dirty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Riding </a:t>
            </a:r>
            <a:r>
              <a:rPr lang="en-US" sz="3000" u="sng" dirty="0" smtClean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I</a:t>
            </a:r>
            <a:r>
              <a:rPr sz="3000" u="sng" dirty="0" smtClean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s </a:t>
            </a:r>
            <a:r>
              <a:rPr lang="en-US" sz="3000" u="sng" dirty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A</a:t>
            </a:r>
            <a:r>
              <a:rPr sz="3000" u="sng" dirty="0" smtClean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 </a:t>
            </a:r>
            <a:r>
              <a:rPr lang="en-US" sz="3000" u="sng" dirty="0">
                <a:latin typeface="Goudy Old Style"/>
                <a:ea typeface="Comic Sans MS Bold"/>
                <a:cs typeface="Goudy Old Style"/>
                <a:sym typeface="Comic Sans MS Bold"/>
              </a:rPr>
              <a:t>P</a:t>
            </a:r>
            <a:r>
              <a:rPr sz="3000" u="sng" dirty="0" smtClean="0">
                <a:latin typeface="Goudy Old Style"/>
                <a:ea typeface="Comic Sans MS Bold"/>
                <a:cs typeface="Goudy Old Style"/>
                <a:sym typeface="Comic Sans MS Bold"/>
              </a:rPr>
              <a:t>rivilege </a:t>
            </a:r>
            <a:endParaRPr sz="3000" u="sng" dirty="0">
              <a:latin typeface="Goudy Old Style"/>
              <a:ea typeface="Comic Sans MS Bold"/>
              <a:cs typeface="Goudy Old Style"/>
              <a:sym typeface="Comic Sans MS Bold"/>
            </a:endParaRPr>
          </a:p>
          <a:p>
            <a:pPr lvl="0">
              <a:lnSpc>
                <a:spcPct val="80000"/>
              </a:lnSpc>
              <a:spcBef>
                <a:spcPts val="1700"/>
              </a:spcBef>
              <a:buClr>
                <a:srgbClr val="FCE365"/>
              </a:buClr>
              <a:buFont typeface="Wingdings"/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hen </a:t>
            </a:r>
            <a:r>
              <a:rPr sz="3000" dirty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you lose it with your words and actions, it is your responsibility to find alternative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 Bold"/>
                <a:cs typeface="Goudy Old Style"/>
                <a:sym typeface="Comic Sans MS Bold"/>
              </a:rPr>
              <a:t>transportation </a:t>
            </a:r>
            <a:endParaRPr sz="3000" dirty="0">
              <a:uFill>
                <a:solidFill/>
              </a:uFill>
              <a:latin typeface="Goudy Old Style"/>
              <a:ea typeface="Comic Sans MS Bold"/>
              <a:cs typeface="Goudy Old Style"/>
              <a:sym typeface="Comic Sans MS Bold"/>
            </a:endParaRPr>
          </a:p>
        </p:txBody>
      </p:sp>
      <p:sp>
        <p:nvSpPr>
          <p:cNvPr id="6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us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DSC009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77660">
            <a:off x="6239721" y="2056007"/>
            <a:ext cx="3337992" cy="2574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5534786" y="1353227"/>
            <a:ext cx="4302677" cy="451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or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the safety of all, parents and students must know parking lot procedures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rop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offs may begin at </a:t>
            </a:r>
            <a:r>
              <a:rPr sz="300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</a:t>
            </a:r>
            <a:r>
              <a:rPr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15</a:t>
            </a:r>
            <a:r>
              <a:rPr sz="300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am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not stay after school without permission 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must be picked up by 2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30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pm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5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Car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4" y="1935239"/>
            <a:ext cx="5279732" cy="4754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906739" y="5462486"/>
            <a:ext cx="8084054" cy="1556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lvl="0">
              <a:lnSpc>
                <a:spcPct val="80000"/>
              </a:lnSpc>
              <a:spcBef>
                <a:spcPts val="1900"/>
              </a:spcBef>
              <a:defRPr sz="1800"/>
            </a:pPr>
            <a:endParaRPr sz="33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The t</a:t>
            </a:r>
            <a:r>
              <a:rPr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elephone</a:t>
            </a:r>
            <a:r>
              <a:rPr lang="en-US"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in the front office</a:t>
            </a:r>
            <a:r>
              <a:rPr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3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may be used if </a:t>
            </a:r>
            <a:r>
              <a:rPr lang="en-US"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 </a:t>
            </a:r>
            <a:r>
              <a:rPr sz="33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ride </a:t>
            </a:r>
            <a:r>
              <a:rPr sz="33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is late</a:t>
            </a:r>
          </a:p>
        </p:txBody>
      </p:sp>
      <p:sp>
        <p:nvSpPr>
          <p:cNvPr id="5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Car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800" y="1905000"/>
            <a:ext cx="36957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0845">
            <a:off x="565454" y="1736232"/>
            <a:ext cx="2155976" cy="2264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4422">
            <a:off x="7531809" y="3330111"/>
            <a:ext cx="1950659" cy="20486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800370" y="2231674"/>
            <a:ext cx="609742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2900" lvl="0" indent="-342900" algn="l">
              <a:defRPr sz="1800"/>
            </a:pPr>
            <a:r>
              <a:rPr sz="3200" dirty="0">
                <a:latin typeface="Times Roman"/>
                <a:ea typeface="Times Roman"/>
                <a:cs typeface="Times Roman"/>
                <a:sym typeface="Times Roman"/>
              </a:rPr>
              <a:t>Contact information</a:t>
            </a:r>
          </a:p>
          <a:p>
            <a:pPr marL="342900" lvl="0" indent="-342900" algn="l">
              <a:defRPr sz="1800"/>
            </a:pPr>
            <a:r>
              <a:rPr lang="en-US" sz="3200" dirty="0" smtClean="0">
                <a:latin typeface="Times Roman"/>
                <a:ea typeface="Times Roman"/>
                <a:cs typeface="Times Roman"/>
                <a:sym typeface="Times Roman"/>
              </a:rPr>
              <a:t>GMS Shared Values (Social Matrix)</a:t>
            </a:r>
            <a:endParaRPr sz="3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342900" lvl="0" indent="-342900" algn="l">
              <a:defRPr sz="1800"/>
            </a:pPr>
            <a:r>
              <a:rPr sz="3200" dirty="0">
                <a:latin typeface="Times Roman"/>
                <a:ea typeface="Times Roman"/>
                <a:cs typeface="Times Roman"/>
                <a:sym typeface="Times Roman"/>
              </a:rPr>
              <a:t>Bring Your Own </a:t>
            </a:r>
            <a:r>
              <a:rPr sz="3200" dirty="0" smtClean="0">
                <a:latin typeface="Times Roman"/>
                <a:ea typeface="Times Roman"/>
                <a:cs typeface="Times Roman"/>
                <a:sym typeface="Times Roman"/>
              </a:rPr>
              <a:t>Device</a:t>
            </a:r>
            <a:r>
              <a:rPr lang="en-US" sz="3200" dirty="0" smtClean="0">
                <a:latin typeface="Times Roman"/>
                <a:ea typeface="Times Roman"/>
                <a:cs typeface="Times Roman"/>
                <a:sym typeface="Times Roman"/>
              </a:rPr>
              <a:t> (BYOD)</a:t>
            </a:r>
            <a:endParaRPr sz="3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342900" lvl="0" indent="-342900" algn="l">
              <a:defRPr sz="1800"/>
            </a:pPr>
            <a:r>
              <a:rPr sz="3200" dirty="0">
                <a:latin typeface="Times Roman"/>
                <a:ea typeface="Times Roman"/>
                <a:cs typeface="Times Roman"/>
                <a:sym typeface="Times Roman"/>
              </a:rPr>
              <a:t>School</a:t>
            </a:r>
            <a:r>
              <a:rPr sz="3200" dirty="0" smtClean="0">
                <a:latin typeface="Times Roman"/>
                <a:ea typeface="Times Roman"/>
                <a:cs typeface="Times Roman"/>
                <a:sym typeface="Times Roman"/>
              </a:rPr>
              <a:t>-</a:t>
            </a:r>
            <a:r>
              <a:rPr lang="en-US" sz="3200" dirty="0" smtClean="0">
                <a:latin typeface="Times Roman"/>
                <a:ea typeface="Times Roman"/>
                <a:cs typeface="Times Roman"/>
                <a:sym typeface="Times Roman"/>
              </a:rPr>
              <a:t>W</a:t>
            </a:r>
            <a:r>
              <a:rPr sz="3200" dirty="0" smtClean="0">
                <a:latin typeface="Times Roman"/>
                <a:ea typeface="Times Roman"/>
                <a:cs typeface="Times Roman"/>
                <a:sym typeface="Times Roman"/>
              </a:rPr>
              <a:t>ide </a:t>
            </a:r>
            <a:r>
              <a:rPr sz="3200" dirty="0">
                <a:latin typeface="Times Roman"/>
                <a:ea typeface="Times Roman"/>
                <a:cs typeface="Times Roman"/>
                <a:sym typeface="Times Roman"/>
              </a:rPr>
              <a:t>Incentive calendar</a:t>
            </a:r>
          </a:p>
          <a:p>
            <a:pPr marL="342900" lvl="0" indent="-342900" algn="l">
              <a:defRPr sz="1800"/>
            </a:pPr>
            <a:endParaRPr sz="3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3186312" y="695633"/>
            <a:ext cx="353005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6400" dirty="0"/>
              <a:t>Handouts</a:t>
            </a:r>
          </a:p>
        </p:txBody>
      </p:sp>
      <p:pic>
        <p:nvPicPr>
          <p:cNvPr id="8" name="Picture 7" descr="ttps://encrypted-tbn3.gstatic.com/images?q=tbn:ANd9GcSD6GFi0y2Hvm7VxAwrDaO3Tp-70YTL9ciYaNx6SbHh5g12WfyOEQ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059">
            <a:off x="5124862" y="2634008"/>
            <a:ext cx="4698304" cy="4324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3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52778" y="5541976"/>
            <a:ext cx="9448800" cy="205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egister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bike with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the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SRO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ark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lock in designated area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ocked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during school day (opened after buses have left and parking lot has cleared)</a:t>
            </a:r>
          </a:p>
        </p:txBody>
      </p:sp>
      <p:sp>
        <p:nvSpPr>
          <p:cNvPr id="5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Bike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photo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2859" y="-1693334"/>
            <a:ext cx="4334126" cy="97769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215900" y="2130941"/>
            <a:ext cx="9448800" cy="291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lnSpc>
                <a:spcPct val="80000"/>
              </a:lnSpc>
              <a:spcBef>
                <a:spcPts val="1900"/>
              </a:spcBef>
              <a:defRPr sz="1800"/>
            </a:pPr>
            <a:endParaRPr sz="3000" dirty="0">
              <a:uFill>
                <a:solidFill/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earing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your helmet is the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LAW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alk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bike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through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populated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areas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tay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on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sidewalks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whenever possible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ismissed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after buses</a:t>
            </a:r>
          </a:p>
        </p:txBody>
      </p:sp>
      <p:pic>
        <p:nvPicPr>
          <p:cNvPr id="201" name="IMG_033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5772" y="1610931"/>
            <a:ext cx="3198928" cy="5092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Bike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431800" y="5686177"/>
            <a:ext cx="8978900" cy="107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alk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directly home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stablish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 walking partner </a:t>
            </a:r>
          </a:p>
        </p:txBody>
      </p:sp>
      <p:pic>
        <p:nvPicPr>
          <p:cNvPr id="206" name="Picture 20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54106">
            <a:off x="584199" y="1498601"/>
            <a:ext cx="4991101" cy="3352801"/>
          </a:xfrm>
          <a:prstGeom prst="rect">
            <a:avLst/>
          </a:prstGeom>
          <a:effectLst>
            <a:outerShdw blurRad="127000" dist="76200" dir="2700000" rotWithShape="0">
              <a:srgbClr val="FFFFFF">
                <a:alpha val="75000"/>
              </a:srgbClr>
            </a:outerShdw>
          </a:effectLst>
        </p:spPr>
      </p:pic>
      <p:pic>
        <p:nvPicPr>
          <p:cNvPr id="207" name="Picture 20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8100" y="2844800"/>
            <a:ext cx="4533900" cy="3048000"/>
          </a:xfrm>
          <a:prstGeom prst="rect">
            <a:avLst/>
          </a:prstGeom>
          <a:effectLst>
            <a:outerShdw blurRad="127000" dist="76200" dir="2700000" rotWithShape="0">
              <a:srgbClr val="FFFFFF">
                <a:alpha val="75000"/>
              </a:srgbClr>
            </a:outerShdw>
          </a:effectLst>
        </p:spPr>
      </p:pic>
      <p:sp>
        <p:nvSpPr>
          <p:cNvPr id="6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Walkers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279400" y="4926635"/>
            <a:ext cx="8978900" cy="230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lnSpc>
                <a:spcPct val="80000"/>
              </a:lnSpc>
              <a:spcBef>
                <a:spcPts val="1900"/>
              </a:spcBef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ait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for buses to clear prior to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crossing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any roads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tay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on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sidewalks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whenever possible</a:t>
            </a:r>
          </a:p>
          <a:p>
            <a:pPr marL="39370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Blip>
                <a:blip r:embed="rId2"/>
              </a:buBlip>
              <a:defRPr sz="1800"/>
            </a:pPr>
            <a:r>
              <a:rPr lang="en-US" sz="3000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Do not cut across the bus parking </a:t>
            </a:r>
            <a:r>
              <a:rPr lang="en-US" sz="3000" u="sng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lot</a:t>
            </a:r>
          </a:p>
        </p:txBody>
      </p:sp>
      <p:pic>
        <p:nvPicPr>
          <p:cNvPr id="213" name="Picture 21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040230">
            <a:off x="332060" y="1793996"/>
            <a:ext cx="4202880" cy="3021445"/>
          </a:xfrm>
          <a:prstGeom prst="rect">
            <a:avLst/>
          </a:prstGeom>
          <a:effectLst>
            <a:outerShdw blurRad="127000" dist="76200" dir="2700000" rotWithShape="0">
              <a:srgbClr val="FFFFFF">
                <a:alpha val="75000"/>
              </a:srgbClr>
            </a:outerShdw>
          </a:effectLst>
        </p:spPr>
      </p:pic>
      <p:pic>
        <p:nvPicPr>
          <p:cNvPr id="214" name="Picture 21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2296" y="3325788"/>
            <a:ext cx="2895600" cy="1955800"/>
          </a:xfrm>
          <a:prstGeom prst="rect">
            <a:avLst/>
          </a:prstGeom>
          <a:effectLst>
            <a:outerShdw blurRad="127000" dist="76200" dir="2700000" rotWithShape="0">
              <a:srgbClr val="FFFFFF">
                <a:alpha val="75000"/>
              </a:srgb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6905352" y="1212468"/>
            <a:ext cx="76944" cy="349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200">
                <a:solidFill>
                  <a:srgbClr val="E32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2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 descr="photo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4954">
            <a:off x="5472183" y="1334644"/>
            <a:ext cx="3020225" cy="2853446"/>
          </a:xfrm>
          <a:prstGeom prst="rect">
            <a:avLst/>
          </a:prstGeom>
        </p:spPr>
      </p:pic>
      <p:sp>
        <p:nvSpPr>
          <p:cNvPr id="8" name="Shape 161"/>
          <p:cNvSpPr/>
          <p:nvPr/>
        </p:nvSpPr>
        <p:spPr>
          <a:xfrm>
            <a:off x="1790700" y="179770"/>
            <a:ext cx="6578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ransportation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-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Walkers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9" name="&quot;No&quot; Symbol 8"/>
          <p:cNvSpPr/>
          <p:nvPr/>
        </p:nvSpPr>
        <p:spPr>
          <a:xfrm>
            <a:off x="4971325" y="1110691"/>
            <a:ext cx="4946774" cy="4397281"/>
          </a:xfrm>
          <a:prstGeom prst="noSmoking">
            <a:avLst>
              <a:gd name="adj" fmla="val 3563"/>
            </a:avLst>
          </a:prstGeom>
          <a:gradFill flip="none" rotWithShape="1">
            <a:gsLst>
              <a:gs pos="8000">
                <a:schemeClr val="bg1"/>
              </a:gs>
              <a:gs pos="100000">
                <a:schemeClr val="tx1"/>
              </a:gs>
              <a:gs pos="58000">
                <a:schemeClr val="accent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386849" y="1404916"/>
            <a:ext cx="6688868" cy="353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are </a:t>
            </a:r>
            <a:r>
              <a:rPr sz="3000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not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allowed to carry </a:t>
            </a:r>
            <a:r>
              <a:rPr sz="3000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any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type of medication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on campus</a:t>
            </a: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at any time 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dministration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of medication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during school hours only by school nurse or trained personnel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edication must be brought to school by parent in the prescription container</a:t>
            </a:r>
            <a:endParaRPr lang="en-US" sz="3000" dirty="0" smtClean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grpSp>
        <p:nvGrpSpPr>
          <p:cNvPr id="222" name="Group 222"/>
          <p:cNvGrpSpPr/>
          <p:nvPr/>
        </p:nvGrpSpPr>
        <p:grpSpPr>
          <a:xfrm rot="20790606">
            <a:off x="7008106" y="1641014"/>
            <a:ext cx="2389634" cy="3089806"/>
            <a:chOff x="-101600" y="-101599"/>
            <a:chExt cx="2032000" cy="2603499"/>
          </a:xfrm>
        </p:grpSpPr>
        <p:pic>
          <p:nvPicPr>
            <p:cNvPr id="221" name="image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16100" cy="226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Picture 219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1601" y="-101600"/>
              <a:ext cx="2032001" cy="2603500"/>
            </a:xfrm>
            <a:prstGeom prst="rect">
              <a:avLst/>
            </a:prstGeom>
            <a:effectLst/>
          </p:spPr>
        </p:pic>
      </p:grpSp>
      <p:sp>
        <p:nvSpPr>
          <p:cNvPr id="8" name="Shape 161"/>
          <p:cNvSpPr/>
          <p:nvPr/>
        </p:nvSpPr>
        <p:spPr>
          <a:xfrm>
            <a:off x="1790700" y="518324"/>
            <a:ext cx="65786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Medication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4738">
            <a:off x="1345001" y="5116901"/>
            <a:ext cx="2102556" cy="195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7151" y="5171161"/>
            <a:ext cx="5080000" cy="12157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Students need a script from a doctor to use crutches or elevators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743113" y="915540"/>
            <a:ext cx="8771808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Font typeface="Wingdings"/>
              <a:defRPr sz="30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uFillTx/>
              </a:defRPr>
            </a:pPr>
            <a:r>
              <a:rPr lang="en-US" sz="3600" b="1" dirty="0" smtClean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A</a:t>
            </a:r>
            <a:r>
              <a:rPr sz="3600" b="1" dirty="0" smtClean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ll </a:t>
            </a:r>
            <a:r>
              <a:rPr sz="3600" b="1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visitors need to check in at </a:t>
            </a:r>
            <a:r>
              <a:rPr lang="en-US" sz="3600" b="1" dirty="0" smtClean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the </a:t>
            </a:r>
            <a:r>
              <a:rPr sz="3600" b="1" dirty="0" smtClean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Main </a:t>
            </a:r>
            <a:r>
              <a:rPr sz="3600" b="1" dirty="0"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uFill>
                  <a:solidFill/>
                </a:uFill>
                <a:latin typeface="Goudy Old Style"/>
                <a:cs typeface="Goudy Old Style"/>
              </a:rPr>
              <a:t>Office</a:t>
            </a:r>
          </a:p>
        </p:txBody>
      </p:sp>
      <p:sp>
        <p:nvSpPr>
          <p:cNvPr id="5" name="Shape 161"/>
          <p:cNvSpPr/>
          <p:nvPr/>
        </p:nvSpPr>
        <p:spPr>
          <a:xfrm>
            <a:off x="1790700" y="141297"/>
            <a:ext cx="65786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Main Office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3" name="Picture 2" descr="photo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6931" y="-411035"/>
            <a:ext cx="5945821" cy="967619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-381000" y="247418"/>
            <a:ext cx="10922000" cy="210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G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MS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is a  </a:t>
            </a:r>
          </a:p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“</a:t>
            </a:r>
            <a:r>
              <a:rPr sz="44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oudy Old Style"/>
                <a:ea typeface="Comic Sans MS"/>
                <a:cs typeface="Goudy Old Style"/>
                <a:sym typeface="Comic Sans MS"/>
              </a:rPr>
              <a:t>Bully Free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” environment!!!</a:t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28600" y="2220290"/>
            <a:ext cx="6544733" cy="389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reports to adult at school 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chool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investigates (speak with students)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ocument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track patterns of behavior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mplement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appropriate intervention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pattern of harassment constitutes bullying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ontact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parents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share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07" y="2056191"/>
            <a:ext cx="2374900" cy="2311400"/>
          </a:xfrm>
          <a:prstGeom prst="rect">
            <a:avLst/>
          </a:prstGeom>
        </p:spPr>
      </p:pic>
      <p:pic>
        <p:nvPicPr>
          <p:cNvPr id="7" name="irc_mi" descr="http://ghs.pasco.k12.fl.us/wp-content/uploads/ghs/2012/10/bullying1.jp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862">
            <a:off x="7224504" y="4574314"/>
            <a:ext cx="2383066" cy="2448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228601" y="1766210"/>
            <a:ext cx="6430230" cy="3652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stablish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behavioral agreement between students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ntered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the Bully Program</a:t>
            </a:r>
          </a:p>
          <a:p>
            <a:pPr marL="393700" lvl="0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bullying continues:</a:t>
            </a: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eview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patterns of behavior, contact both parents</a:t>
            </a: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uspend bully</a:t>
            </a:r>
            <a:endParaRPr lang="en-US" sz="3000" dirty="0" smtClean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38" name="Picture 237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630" y="2133938"/>
            <a:ext cx="3550354" cy="2603365"/>
          </a:xfrm>
          <a:prstGeom prst="rect">
            <a:avLst/>
          </a:prstGeom>
          <a:effectLst>
            <a:outerShdw blurRad="127000" dist="76200" dir="2700000" rotWithShape="0">
              <a:srgbClr val="FFFFFF">
                <a:alpha val="7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56860" y="5710875"/>
            <a:ext cx="9220124" cy="116324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>
              <a:lnSpc>
                <a:spcPct val="80000"/>
              </a:lnSpc>
              <a:spcBef>
                <a:spcPts val="1900"/>
              </a:spcBef>
              <a:defRPr sz="1800"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uFill>
                  <a:solidFill/>
                </a:uFill>
                <a:latin typeface="Arial Black"/>
                <a:ea typeface="Comic Sans MS Bold"/>
                <a:cs typeface="Arial Black"/>
                <a:sym typeface="Comic Sans MS Bold"/>
              </a:rPr>
              <a:t>RESPECTFUL BUCCANEERS are NOT Bullies</a:t>
            </a:r>
          </a:p>
        </p:txBody>
      </p:sp>
      <p:sp>
        <p:nvSpPr>
          <p:cNvPr id="6" name="Shape 231"/>
          <p:cNvSpPr/>
          <p:nvPr/>
        </p:nvSpPr>
        <p:spPr>
          <a:xfrm>
            <a:off x="-340682" y="25669"/>
            <a:ext cx="10922000" cy="210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G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MS 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is a  </a:t>
            </a:r>
          </a:p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“</a:t>
            </a:r>
            <a:r>
              <a:rPr sz="44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oudy Old Style"/>
                <a:ea typeface="Comic Sans MS"/>
                <a:cs typeface="Goudy Old Style"/>
                <a:sym typeface="Comic Sans MS"/>
              </a:rPr>
              <a:t>Bully Free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” environment!!!</a:t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0" y="1737956"/>
            <a:ext cx="9918700" cy="413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93699" lvl="0" indent="-393699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Bring written notes for absences upon return to school. 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Give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first period teacher.</a:t>
            </a:r>
          </a:p>
          <a:p>
            <a:pPr marL="393699" lvl="0" indent="-393699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Come dressed appropriately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.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Student will be allowed to attend class only when properly dressed. Change or call for clothes or ISS.</a:t>
            </a:r>
          </a:p>
          <a:p>
            <a:pPr marL="393699" lvl="0" indent="-393699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If 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 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student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is suspended from school, either In School Suspension (ISS) or Out of School Suspension (OSS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)</a:t>
            </a:r>
            <a:r>
              <a:rPr lang="en-US"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,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they are not allowed to attend any school sponsored event or be on any school campus. </a:t>
            </a:r>
          </a:p>
          <a:p>
            <a:pPr marL="393699" lvl="0" indent="-393699" algn="l">
              <a:spcBef>
                <a:spcPts val="1700"/>
              </a:spcBef>
              <a:buSzPct val="43000"/>
              <a:buFont typeface="Wingdings"/>
              <a:buBlip>
                <a:blip r:embed="rId3"/>
              </a:buBlip>
              <a:defRPr sz="1800"/>
            </a:pPr>
            <a:r>
              <a:rPr lang="en-US"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</a:t>
            </a:r>
            <a:r>
              <a:rPr sz="28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 </a:t>
            </a: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hats or hoods</a:t>
            </a:r>
          </a:p>
          <a:p>
            <a:pPr marL="393699" lvl="0" indent="-393699" algn="l">
              <a:lnSpc>
                <a:spcPct val="60000"/>
              </a:lnSpc>
              <a:spcBef>
                <a:spcPts val="1700"/>
              </a:spcBef>
              <a:buSzPct val="43000"/>
              <a:buFont typeface="Wingdings"/>
              <a:buBlip>
                <a:blip r:embed="rId3"/>
              </a:buBlip>
              <a:defRPr sz="1800"/>
            </a:pPr>
            <a:r>
              <a:rPr sz="28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Whistle   </a:t>
            </a:r>
          </a:p>
        </p:txBody>
      </p:sp>
      <p:sp>
        <p:nvSpPr>
          <p:cNvPr id="243" name="Shape 243"/>
          <p:cNvSpPr/>
          <p:nvPr/>
        </p:nvSpPr>
        <p:spPr>
          <a:xfrm>
            <a:off x="1349470" y="6094728"/>
            <a:ext cx="1852145" cy="840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lnSpc>
                <a:spcPct val="60000"/>
              </a:lnSpc>
              <a:spcBef>
                <a:spcPts val="1700"/>
              </a:spcBef>
              <a:buFont typeface="Wingdings"/>
              <a:defRPr sz="1800"/>
            </a:pPr>
            <a:r>
              <a:rPr lang="en-US" sz="2800" dirty="0">
                <a:latin typeface="Goudy Old Style"/>
                <a:ea typeface="Comic Sans MS"/>
                <a:cs typeface="Goudy Old Style"/>
                <a:sym typeface="Comic Sans MS"/>
              </a:rPr>
              <a:t>O</a:t>
            </a:r>
            <a:r>
              <a:rPr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ne </a:t>
            </a:r>
            <a:r>
              <a:rPr sz="2800" dirty="0">
                <a:latin typeface="Goudy Old Style"/>
                <a:ea typeface="Comic Sans MS"/>
                <a:cs typeface="Goudy Old Style"/>
                <a:sym typeface="Comic Sans MS"/>
              </a:rPr>
              <a:t>= </a:t>
            </a:r>
            <a:r>
              <a:rPr lang="en-US"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top</a:t>
            </a:r>
            <a:endParaRPr sz="2800" dirty="0">
              <a:latin typeface="Goudy Old Style"/>
              <a:ea typeface="Comic Sans MS"/>
              <a:cs typeface="Goudy Old Style"/>
              <a:sym typeface="Comic Sans MS"/>
            </a:endParaRPr>
          </a:p>
          <a:p>
            <a:pPr lvl="0">
              <a:lnSpc>
                <a:spcPct val="60000"/>
              </a:lnSpc>
              <a:spcBef>
                <a:spcPts val="1700"/>
              </a:spcBef>
              <a:buFont typeface="Wingdings"/>
              <a:defRPr sz="1800"/>
            </a:pPr>
            <a:r>
              <a:rPr lang="en-US" sz="2800" dirty="0"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wo </a:t>
            </a:r>
            <a:r>
              <a:rPr sz="2800" dirty="0">
                <a:latin typeface="Goudy Old Style"/>
                <a:ea typeface="Comic Sans MS"/>
                <a:cs typeface="Goudy Old Style"/>
                <a:sym typeface="Comic Sans MS"/>
              </a:rPr>
              <a:t>= </a:t>
            </a:r>
            <a:r>
              <a:rPr lang="en-US"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M</a:t>
            </a:r>
            <a:r>
              <a:rPr sz="2800" dirty="0" smtClean="0">
                <a:latin typeface="Goudy Old Style"/>
                <a:ea typeface="Comic Sans MS"/>
                <a:cs typeface="Goudy Old Style"/>
                <a:sym typeface="Comic Sans MS"/>
              </a:rPr>
              <a:t>ove</a:t>
            </a:r>
            <a:endParaRPr sz="2800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6" name="Shape 161"/>
          <p:cNvSpPr/>
          <p:nvPr/>
        </p:nvSpPr>
        <p:spPr>
          <a:xfrm>
            <a:off x="1790700" y="518324"/>
            <a:ext cx="65786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Policies and Procedures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DSC0092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854" y="4971823"/>
            <a:ext cx="3186641" cy="2245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927100" y="1384300"/>
            <a:ext cx="4787900" cy="3060700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</p:spPr>
        <p:txBody>
          <a:bodyPr lIns="38100" tIns="38100" rIns="38100" bIns="381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1423987" y="100275"/>
            <a:ext cx="7302501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sz="3200" b="1" dirty="0">
                <a:solidFill>
                  <a:srgbClr val="FFFFFF"/>
                </a:solidFill>
                <a:latin typeface="Goudy Old Style"/>
                <a:cs typeface="Goudy Old Style"/>
              </a:rPr>
              <a:t>Bring Your Own Device </a:t>
            </a:r>
            <a:r>
              <a:rPr lang="en-US"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P</a:t>
            </a:r>
            <a:r>
              <a:rPr sz="3200" b="1" dirty="0" smtClean="0">
                <a:solidFill>
                  <a:srgbClr val="FFFFFF"/>
                </a:solidFill>
                <a:latin typeface="Goudy Old Style"/>
                <a:cs typeface="Goudy Old Style"/>
              </a:rPr>
              <a:t>olicy</a:t>
            </a:r>
            <a:endParaRPr sz="3200" b="1" dirty="0">
              <a:solidFill>
                <a:srgbClr val="FFFFFF"/>
              </a:solidFill>
              <a:latin typeface="Goudy Old Style"/>
              <a:cs typeface="Goudy Old Style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718757">
            <a:off x="1394181" y="4830550"/>
            <a:ext cx="3376294" cy="2602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157" y="1270000"/>
            <a:ext cx="1803400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creen Shot 2014-08-18 at 3.24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9" y="733565"/>
            <a:ext cx="4385331" cy="3419133"/>
          </a:xfrm>
          <a:prstGeom prst="rect">
            <a:avLst/>
          </a:prstGeom>
        </p:spPr>
      </p:pic>
      <p:pic>
        <p:nvPicPr>
          <p:cNvPr id="4" name="Picture 3" descr="Screen Shot 2014-08-18 at 3.25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10" y="3150405"/>
            <a:ext cx="4411536" cy="41672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213">
            <a:off x="-319996" y="78233"/>
            <a:ext cx="10425618" cy="70827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/>
          <p:nvPr/>
        </p:nvSpPr>
        <p:spPr>
          <a:xfrm>
            <a:off x="290490" y="1937237"/>
            <a:ext cx="9687025" cy="534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Mr. Joens, Principal</a:t>
            </a:r>
            <a:endParaRPr sz="2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s. Mobley, Mrs. Kledzik</a:t>
            </a:r>
            <a:r>
              <a:rPr lang="en-US" sz="2600" i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&amp; Ms. Schultz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Assistant 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Principal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26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lnSpc>
                <a:spcPct val="120000"/>
              </a:lnSpc>
              <a:buClr>
                <a:srgbClr val="FFED44"/>
              </a:buClr>
              <a:defRPr sz="1800"/>
            </a:pP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Ms</a:t>
            </a: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lang="en-US" sz="2600" i="1" dirty="0">
                <a:latin typeface="Comic Sans MS"/>
                <a:ea typeface="Comic Sans MS"/>
                <a:cs typeface="Comic Sans MS"/>
                <a:sym typeface="Comic Sans MS"/>
              </a:rPr>
              <a:t>Lehmker &amp; Ms. 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Nicolas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Guidance 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Counselor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</a:p>
          <a:p>
            <a:pPr>
              <a:lnSpc>
                <a:spcPct val="120000"/>
              </a:lnSpc>
              <a:buClr>
                <a:srgbClr val="FFED44"/>
              </a:buClr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Mrs. McGuire &amp; </a:t>
            </a:r>
            <a:r>
              <a:rPr lang="en-US" sz="2600" i="1" dirty="0">
                <a:latin typeface="Comic Sans MS"/>
                <a:ea typeface="Comic Sans MS"/>
                <a:cs typeface="Comic Sans MS"/>
                <a:sym typeface="Comic Sans MS"/>
              </a:rPr>
              <a:t>Ms. 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Sidney, Social Workers</a:t>
            </a:r>
          </a:p>
          <a:p>
            <a:pPr>
              <a:lnSpc>
                <a:spcPct val="120000"/>
              </a:lnSpc>
              <a:buClr>
                <a:srgbClr val="FFED44"/>
              </a:buClr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Mrs. </a:t>
            </a:r>
            <a:r>
              <a:rPr lang="en-US" sz="2600" i="1" dirty="0" err="1" smtClean="0">
                <a:latin typeface="Comic Sans MS"/>
                <a:ea typeface="Comic Sans MS"/>
                <a:cs typeface="Comic Sans MS"/>
                <a:sym typeface="Comic Sans MS"/>
              </a:rPr>
              <a:t>Coile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School Psychologist</a:t>
            </a:r>
          </a:p>
          <a:p>
            <a:pPr>
              <a:lnSpc>
                <a:spcPct val="120000"/>
              </a:lnSpc>
              <a:buClr>
                <a:srgbClr val="FFED44"/>
              </a:buClr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Mrs. </a:t>
            </a:r>
            <a:r>
              <a:rPr lang="en-US" sz="2600" i="1" dirty="0" err="1" smtClean="0">
                <a:latin typeface="Comic Sans MS"/>
                <a:ea typeface="Comic Sans MS"/>
                <a:cs typeface="Comic Sans MS"/>
                <a:sym typeface="Comic Sans MS"/>
              </a:rPr>
              <a:t>Giarratano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School Nurse</a:t>
            </a: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</a:t>
            </a: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lang="en-US" sz="2600" i="1" dirty="0" err="1" smtClean="0">
                <a:latin typeface="Comic Sans MS"/>
                <a:ea typeface="Comic Sans MS"/>
                <a:cs typeface="Comic Sans MS"/>
                <a:sym typeface="Comic Sans MS"/>
              </a:rPr>
              <a:t>Pressler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Clinic</a:t>
            </a:r>
            <a:endParaRPr lang="en-US" sz="2600" i="1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Mrs. Bowers, Front Office</a:t>
            </a: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Mrs. Wolf &amp; Mrs. </a:t>
            </a:r>
            <a:r>
              <a:rPr lang="en-US" sz="2600" i="1" dirty="0" err="1" smtClean="0">
                <a:latin typeface="Comic Sans MS"/>
                <a:ea typeface="Comic Sans MS"/>
                <a:cs typeface="Comic Sans MS"/>
                <a:sym typeface="Comic Sans MS"/>
              </a:rPr>
              <a:t>Balaban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Guidance Office</a:t>
            </a:r>
            <a:endParaRPr sz="26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Officer Wade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sz="2600" i="1" dirty="0">
                <a:latin typeface="Comic Sans MS"/>
                <a:ea typeface="Comic Sans MS"/>
                <a:cs typeface="Comic Sans MS"/>
                <a:sym typeface="Comic Sans MS"/>
              </a:rPr>
              <a:t>School Resource Officer</a:t>
            </a:r>
          </a:p>
          <a:p>
            <a:pPr lvl="0">
              <a:lnSpc>
                <a:spcPct val="120000"/>
              </a:lnSpc>
              <a:buClr>
                <a:srgbClr val="FFED44"/>
              </a:buClr>
              <a:buFont typeface="Stone Sans Sem ITC TT Semi"/>
              <a:defRPr sz="1800"/>
            </a:pP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Mr</a:t>
            </a:r>
            <a:r>
              <a:rPr lang="en-US"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s. </a:t>
            </a:r>
            <a:r>
              <a:rPr lang="en-US" sz="2600" i="1" dirty="0" err="1" smtClean="0">
                <a:latin typeface="Comic Sans MS"/>
                <a:ea typeface="Comic Sans MS"/>
                <a:cs typeface="Comic Sans MS"/>
                <a:sym typeface="Comic Sans MS"/>
              </a:rPr>
              <a:t>Niland</a:t>
            </a:r>
            <a:r>
              <a:rPr lang="en-US" sz="2600" i="1" dirty="0">
                <a:latin typeface="Comic Sans MS"/>
                <a:ea typeface="Comic Sans MS"/>
                <a:cs typeface="Comic Sans MS"/>
                <a:sym typeface="Comic Sans MS"/>
              </a:rPr>
              <a:t> &amp; Mr. Smith</a:t>
            </a:r>
            <a:r>
              <a:rPr sz="2600" i="1" dirty="0" smtClean="0">
                <a:latin typeface="Comic Sans MS"/>
                <a:ea typeface="Comic Sans MS"/>
                <a:cs typeface="Comic Sans MS"/>
                <a:sym typeface="Comic Sans MS"/>
              </a:rPr>
              <a:t>, Student Discipline</a:t>
            </a:r>
            <a:endParaRPr lang="en-US" sz="2600" i="1" dirty="0" smtClean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478719" y="83691"/>
            <a:ext cx="939800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500" b="1">
                <a:solidFill>
                  <a:srgbClr val="C0C0C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500" b="1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Introductions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056" y="1246742"/>
            <a:ext cx="855506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Marker Felt"/>
                <a:cs typeface="Marker Felt"/>
                <a:sym typeface="Gill Sans"/>
              </a:rPr>
              <a:t>We ar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rker Felt"/>
                <a:cs typeface="Marker Felt"/>
              </a:rPr>
              <a:t>e here to help </a:t>
            </a:r>
            <a:r>
              <a:rPr lang="en-US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rker Felt"/>
                <a:cs typeface="Marker Felt"/>
              </a:rPr>
              <a:t>you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rker Felt"/>
                <a:cs typeface="Marker Felt"/>
              </a:rPr>
              <a:t> be successful!</a:t>
            </a:r>
            <a:endParaRPr kumimoji="0" lang="en-US" sz="3600" b="1" i="0" u="none" strike="noStrike" normalizeH="0" baseline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FillTx/>
              <a:latin typeface="Marker Felt"/>
              <a:cs typeface="Marker Felt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34" presetClass="emph" presetSubtype="0" repeatCount="200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18 at 3.2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34921"/>
            <a:ext cx="7245130" cy="2915611"/>
          </a:xfrm>
          <a:prstGeom prst="rect">
            <a:avLst/>
          </a:prstGeom>
        </p:spPr>
      </p:pic>
      <p:pic>
        <p:nvPicPr>
          <p:cNvPr id="3" name="Picture 2" descr="Screen Shot 2014-08-18 at 3.26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6" y="806349"/>
            <a:ext cx="9797143" cy="3218442"/>
          </a:xfrm>
          <a:prstGeom prst="rect">
            <a:avLst/>
          </a:prstGeom>
        </p:spPr>
      </p:pic>
      <p:sp>
        <p:nvSpPr>
          <p:cNvPr id="258" name="Shape 258"/>
          <p:cNvSpPr/>
          <p:nvPr/>
        </p:nvSpPr>
        <p:spPr>
          <a:xfrm>
            <a:off x="1423987" y="87575"/>
            <a:ext cx="7302501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/>
            </a:pPr>
            <a:r>
              <a:rPr sz="3200" b="1" dirty="0">
                <a:latin typeface="Goudy Old Style"/>
                <a:cs typeface="Goudy Old Style"/>
              </a:rPr>
              <a:t>Bring Your Own Device policy</a:t>
            </a:r>
          </a:p>
        </p:txBody>
      </p:sp>
      <p:pic>
        <p:nvPicPr>
          <p:cNvPr id="2" name="Picture 1" descr="DSC0099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7856">
            <a:off x="7570916" y="3541020"/>
            <a:ext cx="2263298" cy="319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 rot="16200000">
            <a:off x="-1416050" y="3418929"/>
            <a:ext cx="44196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4500" b="1" dirty="0">
                <a:latin typeface="Goudy Old Style"/>
                <a:cs typeface="Goudy Old Style"/>
              </a:rPr>
              <a:t>Social Matrix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27" y="120836"/>
            <a:ext cx="6973308" cy="73782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581255" y="186508"/>
            <a:ext cx="5308600" cy="210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Keeping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afe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: </a:t>
            </a:r>
          </a:p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Zero Tolerance</a:t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241300" y="2008104"/>
            <a:ext cx="6292758" cy="326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6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600" b="1" u="sng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eapons</a:t>
            </a:r>
            <a:endParaRPr sz="3600" b="1" u="sng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6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</a:t>
            </a:r>
            <a:r>
              <a:rPr sz="3600" b="1" u="sng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rugs</a:t>
            </a:r>
            <a:endParaRPr sz="3600" b="1" u="sng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393700" lvl="0" indent="-393700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6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600" b="1" u="sng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ossession </a:t>
            </a:r>
            <a:r>
              <a:rPr sz="3600" b="1" u="sng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tobacco products </a:t>
            </a: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$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25 citation &amp; attend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2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ou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class.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$10 registration fee + school intervention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ISS.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6108700" y="6433814"/>
            <a:ext cx="4051300" cy="5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ct val="80000"/>
              </a:lnSpc>
              <a:spcBef>
                <a:spcPts val="1900"/>
              </a:spcBef>
              <a:defRPr sz="3500" b="1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3500" b="1" dirty="0">
                <a:uFill>
                  <a:solidFill/>
                </a:uFill>
                <a:latin typeface="Goudy Old Style"/>
                <a:cs typeface="Goudy Old Style"/>
              </a:rPr>
              <a:t>Canine Search</a:t>
            </a:r>
          </a:p>
        </p:txBody>
      </p:sp>
      <p:pic>
        <p:nvPicPr>
          <p:cNvPr id="277" name="Picture 27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4058" y="1417246"/>
            <a:ext cx="3262980" cy="51740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331382" y="1414569"/>
            <a:ext cx="9102904" cy="266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7th and 8th grade students</a:t>
            </a: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athletes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must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maintain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2.0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GPA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thletic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physical required</a:t>
            </a:r>
          </a:p>
          <a:p>
            <a:pPr marL="1079500" lvl="2" indent="-3937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/>
              <a:buBlip>
                <a:blip r:embed="rId2"/>
              </a:buBlip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how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positive school spirit by supporting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cheering for the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Bucs!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6" name="Shape 161"/>
          <p:cNvSpPr/>
          <p:nvPr/>
        </p:nvSpPr>
        <p:spPr>
          <a:xfrm>
            <a:off x="1790700" y="518324"/>
            <a:ext cx="65786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Athletics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DSC01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78899">
            <a:off x="6967650" y="4096501"/>
            <a:ext cx="2535505" cy="3109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IMG_001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87" y="4651698"/>
            <a:ext cx="3841475" cy="239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rc_mi" descr="http://www.signnetwork.com/decals/Decals/SPORTS/Sport_Mascots/Football/images/Pirate%20Football.jpg"/>
          <p:cNvPicPr/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070">
            <a:off x="7475873" y="150489"/>
            <a:ext cx="2666991" cy="258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1052890" y="323230"/>
            <a:ext cx="8071126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If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Y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ou </a:t>
            </a: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H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ave </a:t>
            </a:r>
            <a:r>
              <a:rPr lang="en-US" sz="4400" b="1" dirty="0"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oncern</a:t>
            </a: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, talk to</a:t>
            </a:r>
            <a:r>
              <a:rPr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:</a:t>
            </a: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/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-518081" y="1975848"/>
            <a:ext cx="10254747" cy="512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eacher</a:t>
            </a: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or any </a:t>
            </a: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adult on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campus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G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uidance 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ounselor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urse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or Social Workers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Mr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s. </a:t>
            </a:r>
            <a:r>
              <a:rPr lang="en-US" sz="3000" dirty="0" err="1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Niland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or Mr. Smith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Mr. Joens, Mrs. Kledzik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, Mr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s. Mobley or Ms. Schultz</a:t>
            </a: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Officer Wade</a:t>
            </a: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Request an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appointment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ensure concerns are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addressed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.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endParaRPr lang="en-US" sz="3000" dirty="0" smtClean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q"/>
              <a:defRPr sz="1800"/>
            </a:pP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tudents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must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obtain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pass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from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a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teacher before missing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class</a:t>
            </a:r>
            <a:r>
              <a:rPr lang="en-US"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4931">
            <a:off x="5760945" y="1360612"/>
            <a:ext cx="4398972" cy="293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1536700" y="204986"/>
            <a:ext cx="70866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  <a:t>For your success:</a:t>
            </a:r>
            <a:br>
              <a:rPr sz="4400" b="1" dirty="0">
                <a:latin typeface="Goudy Old Style"/>
                <a:ea typeface="Comic Sans MS"/>
                <a:cs typeface="Goudy Old Style"/>
                <a:sym typeface="Comic Sans MS"/>
              </a:rPr>
            </a:b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-332020" y="1370454"/>
            <a:ext cx="10492020" cy="512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ü"/>
              <a:defRPr sz="1800"/>
            </a:pPr>
            <a:r>
              <a:rPr lang="en-US"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K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now </a:t>
            </a:r>
            <a:r>
              <a:rPr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follow all </a:t>
            </a:r>
            <a:r>
              <a:rPr lang="en-US"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school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and classroom 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procedures</a:t>
            </a:r>
            <a:endParaRPr lang="en-US" sz="3000" dirty="0">
              <a:solidFill>
                <a:schemeClr val="bg1"/>
              </a:solidFill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ü"/>
              <a:defRPr sz="1800"/>
            </a:pPr>
            <a:r>
              <a:rPr lang="en-US"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omplete </a:t>
            </a:r>
            <a:r>
              <a:rPr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all work and </a:t>
            </a:r>
            <a:r>
              <a:rPr lang="en-US"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turn in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by due date</a:t>
            </a: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ü"/>
              <a:defRPr sz="1800"/>
            </a:pPr>
            <a:r>
              <a:rPr lang="en-US"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ccept re</a:t>
            </a:r>
            <a:r>
              <a:rPr lang="en-US"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-</a:t>
            </a:r>
            <a:r>
              <a:rPr sz="3000" dirty="0" smtClean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direction</a:t>
            </a:r>
            <a:endParaRPr sz="3000" dirty="0">
              <a:solidFill>
                <a:schemeClr val="bg1"/>
              </a:solidFill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1143000" lvl="2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ü"/>
              <a:defRPr sz="1800"/>
            </a:pPr>
            <a:r>
              <a:rPr lang="en-US" sz="3000" dirty="0">
                <a:solidFill>
                  <a:schemeClr val="bg1"/>
                </a:solidFill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Live by the Shared Values in and out of the school &amp; classroom </a:t>
            </a:r>
          </a:p>
          <a:p>
            <a:pPr marL="1143000" lvl="5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²"/>
              <a:defRPr sz="1800"/>
            </a:pP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Be </a:t>
            </a: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Respectful</a:t>
            </a:r>
          </a:p>
          <a:p>
            <a:pPr marL="1143000" lvl="4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²"/>
              <a:defRPr sz="1800"/>
            </a:pP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Be Responsible</a:t>
            </a:r>
          </a:p>
          <a:p>
            <a:pPr marL="1143000" lvl="4" indent="-45720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buFont typeface="Wingdings" charset="2"/>
              <a:buChar char="²"/>
              <a:defRPr sz="1800"/>
            </a:pPr>
            <a:r>
              <a:rPr sz="30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Be a Problem </a:t>
            </a:r>
            <a:r>
              <a:rPr sz="30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Solver</a:t>
            </a:r>
            <a:endParaRPr lang="en-US" sz="3000" dirty="0" smtClean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  <a:p>
            <a:pPr marL="685800" lvl="2" indent="0" algn="l"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SzPct val="43000"/>
              <a:defRPr sz="1800"/>
            </a:pPr>
            <a:endParaRPr sz="3000" dirty="0">
              <a:uFill>
                <a:solidFill/>
              </a:uFill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 descr="DSC007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158" y="3875827"/>
            <a:ext cx="4626822" cy="23532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GMS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3930" y1="50369" x2="73930" y2="50369"/>
                        <a14:foregroundMark x1="67964" y1="51351" x2="67964" y2="51351"/>
                        <a14:foregroundMark x1="63943" y1="52334" x2="63943" y2="52334"/>
                        <a14:foregroundMark x1="46304" y1="53071" x2="46304" y2="53071"/>
                        <a14:foregroundMark x1="40078" y1="61671" x2="40078" y2="61671"/>
                        <a14:foregroundMark x1="35668" y1="62899" x2="35668" y2="62899"/>
                        <a14:foregroundMark x1="31647" y1="27273" x2="31647" y2="27273"/>
                        <a14:foregroundMark x1="17639" y1="25799" x2="17639" y2="25799"/>
                        <a14:foregroundMark x1="29183" y1="46437" x2="29183" y2="46437"/>
                        <a14:foregroundMark x1="5577" y1="36118" x2="5577" y2="36118"/>
                        <a14:foregroundMark x1="3372" y1="46192" x2="3372" y2="46192"/>
                        <a14:foregroundMark x1="26719" y1="33170" x2="26719" y2="33170"/>
                        <a14:foregroundMark x1="27367" y1="55037" x2="27367" y2="55037"/>
                        <a14:foregroundMark x1="19844" y1="78378" x2="19844" y2="78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" y="123022"/>
            <a:ext cx="2197807" cy="1160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05" y="6229048"/>
            <a:ext cx="9887187" cy="108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mph" presetSubtype="0" repeatCount="3000" decel="5000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377924" y="299591"/>
            <a:ext cx="939800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500" b="1">
                <a:solidFill>
                  <a:srgbClr val="C0C0C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H</a:t>
            </a:r>
            <a:r>
              <a:rPr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ave </a:t>
            </a:r>
            <a:r>
              <a:rPr lang="en-US"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A</a:t>
            </a:r>
            <a:r>
              <a:rPr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 </a:t>
            </a:r>
            <a:r>
              <a:rPr lang="en-US" sz="6500" b="1" i="1" dirty="0" smtClean="0">
                <a:solidFill>
                  <a:srgbClr val="14AE45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G</a:t>
            </a:r>
            <a:r>
              <a:rPr sz="6500" b="1" i="1" dirty="0" smtClean="0">
                <a:solidFill>
                  <a:srgbClr val="14AE45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reat</a:t>
            </a:r>
            <a:r>
              <a:rPr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 </a:t>
            </a:r>
            <a:r>
              <a:rPr lang="en-US"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Y</a:t>
            </a:r>
            <a:r>
              <a:rPr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ear!</a:t>
            </a:r>
            <a:r>
              <a:rPr sz="6500" b="1" i="1" dirty="0" smtClean="0">
                <a:solidFill>
                  <a:srgbClr val="14AE45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!</a:t>
            </a:r>
            <a:r>
              <a:rPr sz="6500" b="1" i="1" dirty="0" smtClean="0">
                <a:solidFill>
                  <a:schemeClr val="tx1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!</a:t>
            </a:r>
            <a:endParaRPr sz="6500" b="1" i="1" dirty="0">
              <a:solidFill>
                <a:schemeClr val="tx1"/>
              </a:solidFill>
              <a:effectLst>
                <a:outerShdw blurRad="38100" dist="22911" dir="1637862" rotWithShape="0">
                  <a:srgbClr val="000000">
                    <a:alpha val="75633"/>
                  </a:srgbClr>
                </a:outerShdw>
              </a:effectLst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1485900" y="6828254"/>
            <a:ext cx="70866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ED44"/>
              </a:buClr>
              <a:buFont typeface="Times Roman"/>
              <a:defRPr sz="1800"/>
            </a:pPr>
            <a:r>
              <a:rPr lang="en-US" sz="44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Buccaneer Nation!</a:t>
            </a:r>
            <a:endParaRPr sz="44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376809"/>
            <a:ext cx="7499048" cy="56242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87331" y="2537006"/>
            <a:ext cx="4893132" cy="377026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8100" tIns="38100" rIns="38100" bIns="38100" anchor="ctr">
            <a:spAutoFit/>
          </a:bodyPr>
          <a:lstStyle/>
          <a:p>
            <a:pPr lvl="0">
              <a:spcBef>
                <a:spcPts val="2100"/>
              </a:spcBef>
              <a:buClr>
                <a:srgbClr val="000000"/>
              </a:buClr>
              <a:buFont typeface="Times Roman"/>
              <a:defRPr sz="1800"/>
            </a:pPr>
            <a:r>
              <a:rPr sz="4000" b="1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Essential Question:</a:t>
            </a:r>
            <a:br>
              <a:rPr sz="4000" b="1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</a:br>
            <a:r>
              <a:rPr sz="4000" b="1" dirty="0">
                <a:latin typeface="Goudy Old Style"/>
                <a:ea typeface="Comic Sans MS"/>
                <a:cs typeface="Goudy Old Style"/>
                <a:sym typeface="Comic Sans MS"/>
              </a:rPr>
              <a:t>What and who do I need to know in order to be </a:t>
            </a:r>
            <a:r>
              <a:rPr sz="4000" b="1" u="sng" dirty="0">
                <a:latin typeface="Goudy Old Style"/>
                <a:ea typeface="Comic Sans MS"/>
                <a:cs typeface="Goudy Old Style"/>
                <a:sym typeface="Comic Sans MS"/>
              </a:rPr>
              <a:t>academically</a:t>
            </a:r>
            <a:r>
              <a:rPr sz="4000" b="1" dirty="0">
                <a:latin typeface="Goudy Old Style"/>
                <a:ea typeface="Comic Sans MS"/>
                <a:cs typeface="Goudy Old Style"/>
                <a:sym typeface="Comic Sans MS"/>
              </a:rPr>
              <a:t> and </a:t>
            </a:r>
            <a:r>
              <a:rPr sz="4000" b="1" u="sng" dirty="0">
                <a:latin typeface="Goudy Old Style"/>
                <a:ea typeface="Comic Sans MS"/>
                <a:cs typeface="Goudy Old Style"/>
                <a:sym typeface="Comic Sans MS"/>
              </a:rPr>
              <a:t>socially</a:t>
            </a:r>
            <a:r>
              <a:rPr sz="4000" b="1" dirty="0">
                <a:latin typeface="Goudy Old Style"/>
                <a:ea typeface="Comic Sans MS"/>
                <a:cs typeface="Goudy Old Style"/>
                <a:sym typeface="Comic Sans MS"/>
              </a:rPr>
              <a:t> </a:t>
            </a:r>
            <a:r>
              <a:rPr sz="40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successful </a:t>
            </a:r>
            <a:r>
              <a:rPr sz="4000" b="1" dirty="0">
                <a:latin typeface="Goudy Old Style"/>
                <a:ea typeface="Comic Sans MS"/>
                <a:cs typeface="Goudy Old Style"/>
                <a:sym typeface="Comic Sans MS"/>
              </a:rPr>
              <a:t>as a </a:t>
            </a:r>
            <a:r>
              <a:rPr lang="en-US" sz="40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Buccaneer</a:t>
            </a:r>
            <a:r>
              <a:rPr sz="4000" b="1" dirty="0" smtClean="0">
                <a:latin typeface="Goudy Old Style"/>
                <a:ea typeface="Comic Sans MS"/>
                <a:cs typeface="Goudy Old Style"/>
                <a:sym typeface="Comic Sans MS"/>
              </a:rPr>
              <a:t>?</a:t>
            </a:r>
            <a:endParaRPr sz="4000" b="1" dirty="0">
              <a:latin typeface="Goudy Old Style"/>
              <a:ea typeface="Comic Sans MS"/>
              <a:cs typeface="Goudy Old Style"/>
              <a:sym typeface="Comic Sans MS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17499" y="571500"/>
            <a:ext cx="9398001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000" b="1">
                <a:solidFill>
                  <a:srgbClr val="C0C0C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T</a:t>
            </a:r>
            <a:r>
              <a:rPr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he </a:t>
            </a:r>
            <a:r>
              <a:rPr lang="en-US"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B</a:t>
            </a:r>
            <a:r>
              <a:rPr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ig </a:t>
            </a:r>
            <a:r>
              <a:rPr lang="en-US"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P</a:t>
            </a:r>
            <a:r>
              <a:rPr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icture </a:t>
            </a:r>
            <a:r>
              <a:rPr sz="5000" b="1" dirty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of </a:t>
            </a:r>
            <a:r>
              <a:rPr lang="en-US"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G</a:t>
            </a:r>
            <a:r>
              <a:rPr sz="5000" b="1" dirty="0" smtClean="0">
                <a:solidFill>
                  <a:srgbClr val="00000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</a:rPr>
              <a:t>MS</a:t>
            </a:r>
            <a:endParaRPr sz="5000" b="1" dirty="0">
              <a:solidFill>
                <a:srgbClr val="000000"/>
              </a:solidFill>
              <a:effectLst>
                <a:outerShdw blurRad="38100" dist="22911" dir="1637862" rotWithShape="0">
                  <a:srgbClr val="000000">
                    <a:alpha val="75633"/>
                  </a:srgbClr>
                </a:outerShdw>
              </a:effectLst>
            </a:endParaRPr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7381">
            <a:off x="440869" y="1618432"/>
            <a:ext cx="4243916" cy="4266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ED0013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81248">
            <a:off x="624467" y="4385279"/>
            <a:ext cx="2733579" cy="2406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ED00133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9447842">
            <a:off x="715679" y="2327244"/>
            <a:ext cx="2442865" cy="15279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9"/>
          <p:cNvSpPr/>
          <p:nvPr/>
        </p:nvSpPr>
        <p:spPr>
          <a:xfrm>
            <a:off x="377923" y="571500"/>
            <a:ext cx="9398001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000" b="1">
                <a:solidFill>
                  <a:srgbClr val="C0C0C0"/>
                </a:solidFill>
                <a:effectLst>
                  <a:outerShdw blurRad="38100" dist="22911" dir="1637862" rotWithShape="0">
                    <a:srgbClr val="000000">
                      <a:alpha val="75633"/>
                    </a:srgbClr>
                  </a:outerShdw>
                </a:effectLst>
                <a:latin typeface="Goudy Old Style"/>
                <a:ea typeface="Goudy Old Style"/>
                <a:cs typeface="Goudy Old Style"/>
                <a:sym typeface="Goudy Old Styl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000" b="1" dirty="0" smtClean="0">
                <a:solidFill>
                  <a:srgbClr val="0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911" dir="1637862" rotWithShape="0">
                    <a:schemeClr val="accent2">
                      <a:lumMod val="40000"/>
                      <a:lumOff val="60000"/>
                      <a:alpha val="76000"/>
                    </a:schemeClr>
                  </a:outerShdw>
                </a:effectLst>
              </a:rPr>
              <a:t>What are your academic goals?</a:t>
            </a:r>
            <a:endParaRPr sz="5000" b="1" dirty="0">
              <a:solidFill>
                <a:srgbClr val="0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911" dir="1637862" rotWithShape="0">
                  <a:schemeClr val="accent2">
                    <a:lumMod val="40000"/>
                    <a:lumOff val="60000"/>
                    <a:alpha val="76000"/>
                  </a:schemeClr>
                </a:outerShdw>
              </a:effectLst>
            </a:endParaRPr>
          </a:p>
        </p:txBody>
      </p:sp>
      <p:pic>
        <p:nvPicPr>
          <p:cNvPr id="2" name="Picture 1" descr="CHEYENNE SCHOOL 2012-2013 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4184">
            <a:off x="3720009" y="2372484"/>
            <a:ext cx="5737461" cy="4303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3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2" animBg="1" advAuto="0"/>
      <p:bldP spid="6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728055" y="225795"/>
            <a:ext cx="90297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en-US" sz="4500" b="1" dirty="0" smtClean="0">
                <a:latin typeface="Goudy Old Style"/>
                <a:cs typeface="Goudy Old Style"/>
              </a:rPr>
              <a:t>GMS Has 5 Academic Goals</a:t>
            </a:r>
            <a:endParaRPr sz="4500" b="1" dirty="0">
              <a:latin typeface="Goudy Old Style"/>
              <a:cs typeface="Goudy Old Style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546704" y="1272823"/>
            <a:ext cx="7670800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571500" lvl="0" indent="-57150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nnual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yearly progress</a:t>
            </a:r>
          </a:p>
          <a:p>
            <a:pPr marL="571500" lvl="0" indent="-57150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romotion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next grade level</a:t>
            </a:r>
          </a:p>
          <a:p>
            <a:pPr marL="571500" lvl="0" indent="-57150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romotion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from MS to HS</a:t>
            </a:r>
          </a:p>
          <a:p>
            <a:pPr marL="571500" lvl="0" indent="-57150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igh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school diploma</a:t>
            </a:r>
          </a:p>
          <a:p>
            <a:pPr marL="571500" lvl="0" indent="-571500" algn="l"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ollege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, career, and life ready</a:t>
            </a:r>
          </a:p>
        </p:txBody>
      </p:sp>
      <p:pic>
        <p:nvPicPr>
          <p:cNvPr id="2" name="Picture 1" descr="DSC007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083" y="4331766"/>
            <a:ext cx="4095672" cy="2721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IMG_74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680">
            <a:off x="1045450" y="4663658"/>
            <a:ext cx="3321758" cy="2491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139700" y="250279"/>
            <a:ext cx="83058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4500" b="1" dirty="0">
                <a:latin typeface="Goudy Old Style"/>
                <a:cs typeface="Goudy Old Style"/>
              </a:rPr>
              <a:t>How </a:t>
            </a:r>
            <a:r>
              <a:rPr lang="en-US" sz="4500" b="1" dirty="0" smtClean="0">
                <a:latin typeface="Goudy Old Style"/>
                <a:cs typeface="Goudy Old Style"/>
              </a:rPr>
              <a:t>A</a:t>
            </a:r>
            <a:r>
              <a:rPr sz="4500" b="1" dirty="0" smtClean="0">
                <a:latin typeface="Goudy Old Style"/>
                <a:cs typeface="Goudy Old Style"/>
              </a:rPr>
              <a:t>re </a:t>
            </a:r>
            <a:r>
              <a:rPr lang="en-US" sz="4500" b="1" dirty="0" smtClean="0">
                <a:latin typeface="Goudy Old Style"/>
                <a:cs typeface="Goudy Old Style"/>
              </a:rPr>
              <a:t>S</a:t>
            </a:r>
            <a:r>
              <a:rPr sz="4500" b="1" dirty="0" smtClean="0">
                <a:latin typeface="Goudy Old Style"/>
                <a:cs typeface="Goudy Old Style"/>
              </a:rPr>
              <a:t>tudents </a:t>
            </a:r>
            <a:r>
              <a:rPr lang="en-US" sz="4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oudy Old Style"/>
                <a:cs typeface="Goudy Old Style"/>
              </a:rPr>
              <a:t>R</a:t>
            </a:r>
            <a:r>
              <a:rPr sz="4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oudy Old Style"/>
                <a:cs typeface="Goudy Old Style"/>
              </a:rPr>
              <a:t>ewarded</a:t>
            </a:r>
            <a:r>
              <a:rPr sz="4500" b="1" dirty="0">
                <a:latin typeface="Goudy Old Style"/>
                <a:cs typeface="Goudy Old Style"/>
              </a:rPr>
              <a:t>?</a:t>
            </a:r>
          </a:p>
        </p:txBody>
      </p:sp>
      <p:sp>
        <p:nvSpPr>
          <p:cNvPr id="75" name="Shape 75"/>
          <p:cNvSpPr/>
          <p:nvPr/>
        </p:nvSpPr>
        <p:spPr>
          <a:xfrm>
            <a:off x="228600" y="3003364"/>
            <a:ext cx="8580765" cy="357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Q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uarterly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honor roll</a:t>
            </a:r>
          </a:p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S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chool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– </a:t>
            </a: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W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ide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incentives</a:t>
            </a:r>
          </a:p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articipation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in extra – curricular activities</a:t>
            </a:r>
          </a:p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A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cademic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competitions</a:t>
            </a:r>
          </a:p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E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lective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choices</a:t>
            </a:r>
          </a:p>
          <a:p>
            <a:pPr marL="742950" lvl="0" indent="-742950" algn="l">
              <a:lnSpc>
                <a:spcPct val="90000"/>
              </a:lnSpc>
              <a:buSzPct val="100000"/>
              <a:buAutoNum type="arabicPeriod"/>
              <a:defRPr sz="1800"/>
            </a:pPr>
            <a:r>
              <a:rPr lang="en-US"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P</a:t>
            </a:r>
            <a:r>
              <a:rPr sz="3600" dirty="0" smtClean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romotion </a:t>
            </a:r>
            <a:r>
              <a:rPr sz="3600" dirty="0">
                <a:uFill>
                  <a:solidFill/>
                </a:uFill>
                <a:latin typeface="Goudy Old Style"/>
                <a:ea typeface="Comic Sans MS"/>
                <a:cs typeface="Goudy Old Style"/>
                <a:sym typeface="Comic Sans MS"/>
              </a:rPr>
              <a:t>to next grade and/or high school</a:t>
            </a:r>
          </a:p>
        </p:txBody>
      </p:sp>
      <p:pic>
        <p:nvPicPr>
          <p:cNvPr id="2" name="Picture 1" descr="DSC0109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5531">
            <a:off x="6664313" y="1277451"/>
            <a:ext cx="2631836" cy="2663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02527" y="1458079"/>
            <a:ext cx="49543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Academic Rewards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1005820" y="617266"/>
            <a:ext cx="83439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FFED44"/>
              </a:buClr>
              <a:buFont typeface="Times Roman"/>
              <a:defRPr sz="4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en-US" sz="4500" b="1" dirty="0" smtClean="0">
                <a:solidFill>
                  <a:schemeClr val="tx1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Goudy Old Style"/>
                <a:cs typeface="Goudy Old Style"/>
              </a:rPr>
              <a:t>What Are Your Social Goals?</a:t>
            </a:r>
            <a:endParaRPr sz="4500" b="1" dirty="0">
              <a:solidFill>
                <a:schemeClr val="tx1"/>
              </a:solidFill>
              <a:effectLst>
                <a:glow rad="1016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Goudy Old Style"/>
              <a:cs typeface="Goudy Old Style"/>
            </a:endParaRPr>
          </a:p>
        </p:txBody>
      </p:sp>
      <p:pic>
        <p:nvPicPr>
          <p:cNvPr id="2" name="Picture 1" descr="DSC009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3" y="2148415"/>
            <a:ext cx="4720167" cy="3629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DSC0062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5878">
            <a:off x="5639481" y="2476511"/>
            <a:ext cx="3752809" cy="3538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1348</Words>
  <Application>Microsoft Macintosh PowerPoint</Application>
  <PresentationFormat>Custom</PresentationFormat>
  <Paragraphs>214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Shannon Schultz</cp:lastModifiedBy>
  <cp:revision>160</cp:revision>
  <cp:lastPrinted>2014-08-18T16:47:28Z</cp:lastPrinted>
  <dcterms:modified xsi:type="dcterms:W3CDTF">2014-08-18T19:30:33Z</dcterms:modified>
</cp:coreProperties>
</file>